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63" r:id="rId4"/>
    <p:sldId id="266" r:id="rId5"/>
    <p:sldId id="267" r:id="rId6"/>
    <p:sldId id="294" r:id="rId7"/>
    <p:sldId id="269" r:id="rId8"/>
    <p:sldId id="295" r:id="rId9"/>
    <p:sldId id="296" r:id="rId10"/>
    <p:sldId id="297" r:id="rId11"/>
    <p:sldId id="271" r:id="rId12"/>
    <p:sldId id="272" r:id="rId13"/>
    <p:sldId id="298" r:id="rId14"/>
    <p:sldId id="275" r:id="rId15"/>
    <p:sldId id="273" r:id="rId16"/>
    <p:sldId id="276" r:id="rId17"/>
    <p:sldId id="277" r:id="rId18"/>
    <p:sldId id="274" r:id="rId19"/>
    <p:sldId id="268" r:id="rId20"/>
    <p:sldId id="264" r:id="rId21"/>
    <p:sldId id="280" r:id="rId22"/>
    <p:sldId id="281" r:id="rId23"/>
    <p:sldId id="279" r:id="rId24"/>
    <p:sldId id="278" r:id="rId25"/>
    <p:sldId id="292" r:id="rId26"/>
    <p:sldId id="282" r:id="rId27"/>
    <p:sldId id="289" r:id="rId28"/>
    <p:sldId id="290" r:id="rId29"/>
    <p:sldId id="283" r:id="rId30"/>
    <p:sldId id="287" r:id="rId31"/>
    <p:sldId id="284" r:id="rId32"/>
    <p:sldId id="285" r:id="rId33"/>
    <p:sldId id="286" r:id="rId34"/>
    <p:sldId id="288" r:id="rId35"/>
    <p:sldId id="259" r:id="rId36"/>
    <p:sldId id="260" r:id="rId37"/>
    <p:sldId id="262" r:id="rId38"/>
    <p:sldId id="265" r:id="rId39"/>
    <p:sldId id="270" r:id="rId40"/>
    <p:sldId id="258" r:id="rId41"/>
    <p:sldId id="261" r:id="rId42"/>
    <p:sldId id="293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34"/>
    <p:restoredTop sz="94740"/>
  </p:normalViewPr>
  <p:slideViewPr>
    <p:cSldViewPr snapToGrid="0" snapToObjects="1">
      <p:cViewPr>
        <p:scale>
          <a:sx n="130" d="100"/>
          <a:sy n="130" d="100"/>
        </p:scale>
        <p:origin x="1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0.tiff>
</file>

<file path=ppt/media/image11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11/28/18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tiff"/><Relationship Id="rId4" Type="http://schemas.openxmlformats.org/officeDocument/2006/relationships/image" Target="../media/image10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explained.ai/" TargetMode="External"/><Relationship Id="rId2" Type="http://schemas.openxmlformats.org/officeDocument/2006/relationships/hyperlink" Target="https://explained.ai/decision-tree-viz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raphviz.org/" TargetMode="External"/><Relationship Id="rId5" Type="http://schemas.openxmlformats.org/officeDocument/2006/relationships/hyperlink" Target="https://matplotlib.org/" TargetMode="External"/><Relationship Id="rId4" Type="http://schemas.openxmlformats.org/officeDocument/2006/relationships/hyperlink" Target="https://course.fast.ai/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The visual interpretation of decision trees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(How to lead a fulfilling life by being dissatisfied)</a:t>
            </a:r>
            <a:br>
              <a:rPr lang="en-US" dirty="0"/>
            </a:b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  <a:br>
              <a:rPr lang="en-US" dirty="0"/>
            </a:br>
            <a:r>
              <a:rPr lang="en-US" b="1" dirty="0"/>
              <a:t>University of San Francisco</a:t>
            </a:r>
            <a:br>
              <a:rPr lang="en-US" dirty="0"/>
            </a:br>
            <a:endParaRPr lang="en-US" dirty="0"/>
          </a:p>
          <a:p>
            <a:r>
              <a:rPr lang="en-US" dirty="0"/>
              <a:t>Work done with Prince Grover</a:t>
            </a:r>
          </a:p>
          <a:p>
            <a:r>
              <a:rPr lang="en-US" b="1" dirty="0" err="1"/>
              <a:t>manifold.ai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250" y="1524818"/>
            <a:ext cx="7020233" cy="4680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Strategy: find split point giving least MSE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58529B-D25C-024E-985C-9E7A72B2F7B3}"/>
              </a:ext>
            </a:extLst>
          </p:cNvPr>
          <p:cNvCxnSpPr>
            <a:cxnSpLocks/>
          </p:cNvCxnSpPr>
          <p:nvPr/>
        </p:nvCxnSpPr>
        <p:spPr>
          <a:xfrm>
            <a:off x="3175789" y="3822934"/>
            <a:ext cx="2874137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9490862" y="1518992"/>
            <a:ext cx="2355132" cy="16927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X=3500 is</a:t>
            </a:r>
          </a:p>
          <a:p>
            <a:r>
              <a:rPr lang="en-US" sz="2600" dirty="0"/>
              <a:t>ANOTHER</a:t>
            </a:r>
          </a:p>
          <a:p>
            <a:r>
              <a:rPr lang="en-US" sz="2600" dirty="0">
                <a:solidFill>
                  <a:srgbClr val="FF0000"/>
                </a:solidFill>
              </a:rPr>
              <a:t>BAD CHOICE</a:t>
            </a:r>
            <a:r>
              <a:rPr lang="en-US" sz="2600" dirty="0"/>
              <a:t>:</a:t>
            </a:r>
          </a:p>
          <a:p>
            <a:r>
              <a:rPr lang="en-US" sz="2600" dirty="0"/>
              <a:t>MSE very high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296400" y="1518992"/>
            <a:ext cx="1911101" cy="2492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Split region</a:t>
            </a:r>
          </a:p>
          <a:p>
            <a:r>
              <a:rPr lang="en-US" sz="2600" dirty="0"/>
              <a:t>into two</a:t>
            </a:r>
          </a:p>
          <a:p>
            <a:r>
              <a:rPr lang="en-US" sz="2600" dirty="0" err="1"/>
              <a:t>subregions</a:t>
            </a:r>
            <a:r>
              <a:rPr lang="en-US" sz="2600" dirty="0"/>
              <a:t>,</a:t>
            </a:r>
          </a:p>
          <a:p>
            <a:r>
              <a:rPr lang="en-US" sz="2600" dirty="0"/>
              <a:t>each</a:t>
            </a:r>
          </a:p>
          <a:p>
            <a:r>
              <a:rPr lang="en-US" sz="2600" dirty="0"/>
              <a:t>predicting</a:t>
            </a:r>
          </a:p>
          <a:p>
            <a:r>
              <a:rPr lang="en-US" sz="2600" dirty="0"/>
              <a:t>mean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206BE60-7C50-CE4C-90E1-8882633CA2F8}"/>
              </a:ext>
            </a:extLst>
          </p:cNvPr>
          <p:cNvCxnSpPr>
            <a:cxnSpLocks/>
          </p:cNvCxnSpPr>
          <p:nvPr/>
        </p:nvCxnSpPr>
        <p:spPr>
          <a:xfrm>
            <a:off x="6049926" y="4910999"/>
            <a:ext cx="2413591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501FBC0-7665-8D4E-9581-9F6643A633C0}"/>
              </a:ext>
            </a:extLst>
          </p:cNvPr>
          <p:cNvCxnSpPr>
            <a:cxnSpLocks/>
          </p:cNvCxnSpPr>
          <p:nvPr/>
        </p:nvCxnSpPr>
        <p:spPr>
          <a:xfrm flipV="1">
            <a:off x="5263116" y="3179135"/>
            <a:ext cx="0" cy="643799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DC934A-BC31-844A-AA03-8FB68220974F}"/>
              </a:ext>
            </a:extLst>
          </p:cNvPr>
          <p:cNvCxnSpPr>
            <a:cxnSpLocks/>
          </p:cNvCxnSpPr>
          <p:nvPr/>
        </p:nvCxnSpPr>
        <p:spPr>
          <a:xfrm flipV="1">
            <a:off x="5568373" y="3651491"/>
            <a:ext cx="0" cy="171443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A5C87C-E992-BF41-83C5-1810AE869332}"/>
              </a:ext>
            </a:extLst>
          </p:cNvPr>
          <p:cNvCxnSpPr>
            <a:cxnSpLocks/>
          </p:cNvCxnSpPr>
          <p:nvPr/>
        </p:nvCxnSpPr>
        <p:spPr>
          <a:xfrm>
            <a:off x="5468679" y="3822934"/>
            <a:ext cx="0" cy="1174368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8951A16-B1EB-8D43-B6C8-654EFC816193}"/>
              </a:ext>
            </a:extLst>
          </p:cNvPr>
          <p:cNvCxnSpPr>
            <a:cxnSpLocks/>
          </p:cNvCxnSpPr>
          <p:nvPr/>
        </p:nvCxnSpPr>
        <p:spPr>
          <a:xfrm flipV="1">
            <a:off x="3452038" y="3519377"/>
            <a:ext cx="0" cy="303557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CE402E5-3792-7145-AF9B-DA9B35C2C849}"/>
              </a:ext>
            </a:extLst>
          </p:cNvPr>
          <p:cNvCxnSpPr>
            <a:cxnSpLocks/>
          </p:cNvCxnSpPr>
          <p:nvPr/>
        </p:nvCxnSpPr>
        <p:spPr>
          <a:xfrm flipV="1">
            <a:off x="3735571" y="2467998"/>
            <a:ext cx="0" cy="1354936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3A5D244-144C-6C45-981D-085EEE979E67}"/>
              </a:ext>
            </a:extLst>
          </p:cNvPr>
          <p:cNvCxnSpPr>
            <a:cxnSpLocks/>
          </p:cNvCxnSpPr>
          <p:nvPr/>
        </p:nvCxnSpPr>
        <p:spPr>
          <a:xfrm>
            <a:off x="7630632" y="4910999"/>
            <a:ext cx="0" cy="320220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1C524B58-2F8D-A349-914C-C39599052574}"/>
              </a:ext>
            </a:extLst>
          </p:cNvPr>
          <p:cNvSpPr/>
          <p:nvPr/>
        </p:nvSpPr>
        <p:spPr>
          <a:xfrm rot="19504793">
            <a:off x="6275737" y="2575880"/>
            <a:ext cx="159691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BOO!</a:t>
            </a:r>
          </a:p>
        </p:txBody>
      </p:sp>
      <p:sp>
        <p:nvSpPr>
          <p:cNvPr id="24" name="Triangle 23">
            <a:extLst>
              <a:ext uri="{FF2B5EF4-FFF2-40B4-BE49-F238E27FC236}">
                <a16:creationId xmlns:a16="http://schemas.microsoft.com/office/drawing/2014/main" id="{E9AE2079-1A53-804D-ABDF-B8E6D4B39953}"/>
              </a:ext>
            </a:extLst>
          </p:cNvPr>
          <p:cNvSpPr/>
          <p:nvPr/>
        </p:nvSpPr>
        <p:spPr>
          <a:xfrm>
            <a:off x="5960807" y="5444916"/>
            <a:ext cx="178238" cy="167148"/>
          </a:xfrm>
          <a:prstGeom prst="triangle">
            <a:avLst/>
          </a:prstGeom>
          <a:solidFill>
            <a:srgbClr val="E475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61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C713C4-233F-534C-91DF-F97E5B7A5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250" y="1528229"/>
            <a:ext cx="7015117" cy="46767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66F891-C6C8-FF47-AD16-EC8E724EB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83529" cy="1325563"/>
          </a:xfrm>
        </p:spPr>
        <p:txBody>
          <a:bodyPr>
            <a:normAutofit/>
          </a:bodyPr>
          <a:lstStyle/>
          <a:p>
            <a:r>
              <a:rPr lang="en-US" dirty="0"/>
              <a:t>A split exists that gives min MSE for region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AFCEF5-B8BB-2A40-A487-DECDAE347C49}"/>
              </a:ext>
            </a:extLst>
          </p:cNvPr>
          <p:cNvSpPr/>
          <p:nvPr/>
        </p:nvSpPr>
        <p:spPr>
          <a:xfrm>
            <a:off x="9432757" y="1528229"/>
            <a:ext cx="275924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Technique:</a:t>
            </a:r>
            <a:br>
              <a:rPr lang="en-US" sz="2600" dirty="0"/>
            </a:br>
            <a:r>
              <a:rPr lang="en-US" sz="2600" dirty="0"/>
              <a:t>Exhaustively</a:t>
            </a:r>
          </a:p>
          <a:p>
            <a:r>
              <a:rPr lang="en-US" sz="2600" dirty="0"/>
              <a:t>check all feature</a:t>
            </a:r>
          </a:p>
          <a:p>
            <a:r>
              <a:rPr lang="en-US" sz="2600" dirty="0"/>
              <a:t>values, computing MSE for each split</a:t>
            </a:r>
          </a:p>
          <a:p>
            <a:endParaRPr lang="en-US" sz="2600" dirty="0"/>
          </a:p>
          <a:p>
            <a:r>
              <a:rPr lang="en-US" sz="2600" dirty="0"/>
              <a:t>Track split point</a:t>
            </a:r>
          </a:p>
          <a:p>
            <a:r>
              <a:rPr lang="en-US" sz="2600" dirty="0"/>
              <a:t>giving min MSE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78F3AE-8682-3F40-AFB5-B0D832A4A799}"/>
              </a:ext>
            </a:extLst>
          </p:cNvPr>
          <p:cNvSpPr txBox="1"/>
          <p:nvPr/>
        </p:nvSpPr>
        <p:spPr>
          <a:xfrm>
            <a:off x="4812632" y="5329989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744821-85B4-B248-9802-EAC0EDF41C5B}"/>
              </a:ext>
            </a:extLst>
          </p:cNvPr>
          <p:cNvSpPr/>
          <p:nvPr/>
        </p:nvSpPr>
        <p:spPr>
          <a:xfrm rot="19504793">
            <a:off x="6025669" y="2575880"/>
            <a:ext cx="20970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B050"/>
                </a:solidFill>
              </a:rPr>
              <a:t>WOOT!</a:t>
            </a:r>
          </a:p>
        </p:txBody>
      </p:sp>
    </p:spTree>
    <p:extLst>
      <p:ext uri="{BB962C8B-B14F-4D97-AF65-F5344CB8AC3E}">
        <p14:creationId xmlns:p14="http://schemas.microsoft.com/office/powerpoint/2010/main" val="3413001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48F8F7-A36B-3D41-85DF-56F988E8C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806" y="1514445"/>
            <a:ext cx="7020233" cy="46801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9F8032-93D7-644F-8401-E96385F2B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068665" cy="1325563"/>
          </a:xfrm>
        </p:spPr>
        <p:txBody>
          <a:bodyPr/>
          <a:lstStyle/>
          <a:p>
            <a:r>
              <a:rPr lang="en-US" dirty="0"/>
              <a:t>Now split those 2 regions into 4 regions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316E09-CC0C-4442-8882-2EE52D0464D0}"/>
              </a:ext>
            </a:extLst>
          </p:cNvPr>
          <p:cNvSpPr txBox="1"/>
          <p:nvPr/>
        </p:nvSpPr>
        <p:spPr>
          <a:xfrm>
            <a:off x="8405544" y="1514445"/>
            <a:ext cx="301293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Split s1 stays,</a:t>
            </a:r>
          </a:p>
          <a:p>
            <a:r>
              <a:rPr lang="en-US" sz="2600" i="1" dirty="0"/>
              <a:t>recursively</a:t>
            </a:r>
            <a:r>
              <a:rPr lang="en-US" sz="2600" dirty="0"/>
              <a:t> split</a:t>
            </a:r>
          </a:p>
          <a:p>
            <a:r>
              <a:rPr lang="en-US" sz="2600" dirty="0"/>
              <a:t>left/right regions to</a:t>
            </a:r>
          </a:p>
          <a:p>
            <a:r>
              <a:rPr lang="en-US" sz="2600" dirty="0"/>
              <a:t>get splits s2, s3</a:t>
            </a:r>
          </a:p>
          <a:p>
            <a:endParaRPr lang="en-US" sz="2600" dirty="0"/>
          </a:p>
          <a:p>
            <a:r>
              <a:rPr lang="en-US" sz="2600" dirty="0" err="1"/>
              <a:t>Kinda</a:t>
            </a:r>
            <a:r>
              <a:rPr lang="en-US" sz="2600" dirty="0"/>
              <a:t> like binary</a:t>
            </a:r>
          </a:p>
          <a:p>
            <a:r>
              <a:rPr lang="en-US" sz="2600" dirty="0"/>
              <a:t>search strategy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FD3A65-7328-CD41-8BA5-0280AFF3104F}"/>
              </a:ext>
            </a:extLst>
          </p:cNvPr>
          <p:cNvSpPr txBox="1"/>
          <p:nvPr/>
        </p:nvSpPr>
        <p:spPr>
          <a:xfrm>
            <a:off x="3475445" y="5329989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5536C4-4744-9C40-9B3C-DF431BD7340C}"/>
              </a:ext>
            </a:extLst>
          </p:cNvPr>
          <p:cNvSpPr txBox="1"/>
          <p:nvPr/>
        </p:nvSpPr>
        <p:spPr>
          <a:xfrm>
            <a:off x="2733566" y="5329989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9868B0-0C9E-D245-BE32-96B36D2C6262}"/>
              </a:ext>
            </a:extLst>
          </p:cNvPr>
          <p:cNvSpPr txBox="1"/>
          <p:nvPr/>
        </p:nvSpPr>
        <p:spPr>
          <a:xfrm>
            <a:off x="4746343" y="5329989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s3</a:t>
            </a:r>
          </a:p>
        </p:txBody>
      </p:sp>
    </p:spTree>
    <p:extLst>
      <p:ext uri="{BB962C8B-B14F-4D97-AF65-F5344CB8AC3E}">
        <p14:creationId xmlns:p14="http://schemas.microsoft.com/office/powerpoint/2010/main" val="702583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3CFB6-4A49-1448-B2CD-BCBB10F62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 (1 feature, 1 target case)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55F06-9BCC-4B44-9B46-450751DE6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Given: 1D vectors X,Y training data (Weight, MPG here)</a:t>
            </a:r>
          </a:p>
          <a:p>
            <a:r>
              <a:rPr lang="en-US" dirty="0"/>
              <a:t>Goal: set of split points in X feature space</a:t>
            </a:r>
          </a:p>
          <a:p>
            <a:r>
              <a:rPr lang="en-US" dirty="0"/>
              <a:t>Split until:</a:t>
            </a:r>
          </a:p>
          <a:p>
            <a:pPr lvl="1"/>
            <a:r>
              <a:rPr lang="en-US" dirty="0"/>
              <a:t>Acceptable MSE achieved</a:t>
            </a:r>
          </a:p>
          <a:p>
            <a:pPr lvl="1"/>
            <a:r>
              <a:rPr lang="en-US" dirty="0"/>
              <a:t>Max number of splits reached</a:t>
            </a:r>
          </a:p>
          <a:p>
            <a:pPr lvl="1"/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187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23EED-1E19-0948-AE3F-BB57D5F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implementation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D4C73E-AA8D-3543-8031-DEBE5F7FE89B}"/>
              </a:ext>
            </a:extLst>
          </p:cNvPr>
          <p:cNvSpPr/>
          <p:nvPr/>
        </p:nvSpPr>
        <p:spPr>
          <a:xfrm>
            <a:off x="6551649" y="2149657"/>
            <a:ext cx="551253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600" dirty="0"/>
              <a:t>To partition space: test in split order</a:t>
            </a:r>
          </a:p>
          <a:p>
            <a:endParaRPr lang="en-US" sz="2600" dirty="0"/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if x&lt;s1 and x&lt;s2: predict </a:t>
            </a:r>
            <a:r>
              <a:rPr lang="en-US" sz="20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32.6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if x&lt;s1 and x&gt;=s2: predict </a:t>
            </a:r>
            <a:r>
              <a:rPr lang="en-US" sz="20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26.3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if x&gt;=s1 and x&lt;s3: predict </a:t>
            </a:r>
            <a:r>
              <a:rPr lang="en-US" sz="20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20.5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if x&gt;=s1 and x&gt;=s3: predict </a:t>
            </a:r>
            <a:r>
              <a:rPr lang="en-US" sz="20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14.6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191724-283F-A149-9EDE-60267D1AA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33336"/>
            <a:ext cx="5427276" cy="36181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5DE5008-F668-8345-8C19-103B9D2149A7}"/>
              </a:ext>
            </a:extLst>
          </p:cNvPr>
          <p:cNvSpPr txBox="1"/>
          <p:nvPr/>
        </p:nvSpPr>
        <p:spPr>
          <a:xfrm>
            <a:off x="2756773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3F60FF-F7AC-DC43-AE53-4B7411C290EC}"/>
              </a:ext>
            </a:extLst>
          </p:cNvPr>
          <p:cNvSpPr txBox="1"/>
          <p:nvPr/>
        </p:nvSpPr>
        <p:spPr>
          <a:xfrm>
            <a:off x="2139811" y="4912112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494698-4545-3A45-9C3E-2BBCFF48292A}"/>
              </a:ext>
            </a:extLst>
          </p:cNvPr>
          <p:cNvSpPr txBox="1"/>
          <p:nvPr/>
        </p:nvSpPr>
        <p:spPr>
          <a:xfrm>
            <a:off x="3711181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14AC65-A3DC-6348-BF15-D94F0AAFE00D}"/>
              </a:ext>
            </a:extLst>
          </p:cNvPr>
          <p:cNvSpPr/>
          <p:nvPr/>
        </p:nvSpPr>
        <p:spPr>
          <a:xfrm>
            <a:off x="6551649" y="4505341"/>
            <a:ext cx="437972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Note repeated comparisons!</a:t>
            </a:r>
          </a:p>
        </p:txBody>
      </p:sp>
    </p:spTree>
    <p:extLst>
      <p:ext uri="{BB962C8B-B14F-4D97-AF65-F5344CB8AC3E}">
        <p14:creationId xmlns:p14="http://schemas.microsoft.com/office/powerpoint/2010/main" val="33727085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23EED-1E19-0948-AE3F-BB57D5F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 split comparisons for efficiency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D4C73E-AA8D-3543-8031-DEBE5F7FE89B}"/>
              </a:ext>
            </a:extLst>
          </p:cNvPr>
          <p:cNvSpPr/>
          <p:nvPr/>
        </p:nvSpPr>
        <p:spPr>
          <a:xfrm>
            <a:off x="7186863" y="2424277"/>
            <a:ext cx="522972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if x&lt;s1: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if x&lt;s2: predict </a:t>
            </a:r>
            <a:r>
              <a:rPr lang="en-US" sz="22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32.6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else: predict </a:t>
            </a:r>
            <a:r>
              <a:rPr lang="en-US" sz="22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26.3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else: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if x&lt;s3: predict </a:t>
            </a:r>
            <a:r>
              <a:rPr lang="en-US" sz="22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20.5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else: predict </a:t>
            </a:r>
            <a:r>
              <a:rPr lang="en-US" sz="2200" dirty="0">
                <a:solidFill>
                  <a:srgbClr val="E4754F"/>
                </a:solidFill>
                <a:latin typeface="Monaco" charset="0"/>
                <a:ea typeface="Monaco" charset="0"/>
                <a:cs typeface="Monaco" charset="0"/>
              </a:rPr>
              <a:t>14.6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191724-283F-A149-9EDE-60267D1AA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33336"/>
            <a:ext cx="5427276" cy="361818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0CED409-D8AE-264E-ACBB-B2D99AFC9781}"/>
              </a:ext>
            </a:extLst>
          </p:cNvPr>
          <p:cNvSpPr txBox="1"/>
          <p:nvPr/>
        </p:nvSpPr>
        <p:spPr>
          <a:xfrm>
            <a:off x="2756773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74317C-5C74-5147-98A8-586EBD760FA9}"/>
              </a:ext>
            </a:extLst>
          </p:cNvPr>
          <p:cNvSpPr txBox="1"/>
          <p:nvPr/>
        </p:nvSpPr>
        <p:spPr>
          <a:xfrm>
            <a:off x="2139811" y="4912112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1BEAF0-1E22-254D-A773-3F40FCEDC038}"/>
              </a:ext>
            </a:extLst>
          </p:cNvPr>
          <p:cNvSpPr txBox="1"/>
          <p:nvPr/>
        </p:nvSpPr>
        <p:spPr>
          <a:xfrm>
            <a:off x="3711181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s3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49F721D-6598-8F4D-8E67-328F23208BA9}"/>
              </a:ext>
            </a:extLst>
          </p:cNvPr>
          <p:cNvSpPr/>
          <p:nvPr/>
        </p:nvSpPr>
        <p:spPr>
          <a:xfrm>
            <a:off x="6752234" y="5236439"/>
            <a:ext cx="534793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But, don’t want to hardcode model!</a:t>
            </a:r>
          </a:p>
        </p:txBody>
      </p:sp>
    </p:spTree>
    <p:extLst>
      <p:ext uri="{BB962C8B-B14F-4D97-AF65-F5344CB8AC3E}">
        <p14:creationId xmlns:p14="http://schemas.microsoft.com/office/powerpoint/2010/main" val="632053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23EED-1E19-0948-AE3F-BB57D5F8B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 nested conditionals as regression decision tree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EE61FA-EF51-F54E-BD0F-47F3CAF84B71}"/>
              </a:ext>
            </a:extLst>
          </p:cNvPr>
          <p:cNvSpPr txBox="1"/>
          <p:nvPr/>
        </p:nvSpPr>
        <p:spPr>
          <a:xfrm>
            <a:off x="8626643" y="2213805"/>
            <a:ext cx="5373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s1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BE4A7D-815F-8040-AA1A-90280AA58CFA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 flipH="1">
            <a:off x="8149661" y="2706248"/>
            <a:ext cx="745646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891DA765-61C4-B845-8C9C-F69E2C421EA6}"/>
              </a:ext>
            </a:extLst>
          </p:cNvPr>
          <p:cNvSpPr/>
          <p:nvPr/>
        </p:nvSpPr>
        <p:spPr>
          <a:xfrm>
            <a:off x="7880997" y="3099950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E7E89B-6620-2D41-81A4-D234BCF1036B}"/>
              </a:ext>
            </a:extLst>
          </p:cNvPr>
          <p:cNvSpPr/>
          <p:nvPr/>
        </p:nvSpPr>
        <p:spPr>
          <a:xfrm>
            <a:off x="9419123" y="3099950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s3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493B799-E117-4F40-88C4-C9652C8D7C62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>
            <a:off x="8895307" y="2706248"/>
            <a:ext cx="792480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44245B8-8B79-F445-89F3-ACCAD0631B78}"/>
              </a:ext>
            </a:extLst>
          </p:cNvPr>
          <p:cNvCxnSpPr>
            <a:cxnSpLocks/>
            <a:stCxn id="12" idx="2"/>
            <a:endCxn id="19" idx="0"/>
          </p:cNvCxnSpPr>
          <p:nvPr/>
        </p:nvCxnSpPr>
        <p:spPr>
          <a:xfrm flipH="1">
            <a:off x="7709202" y="3592393"/>
            <a:ext cx="440459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D763D76-0621-7A46-8E66-B17BAB53F5D7}"/>
              </a:ext>
            </a:extLst>
          </p:cNvPr>
          <p:cNvSpPr/>
          <p:nvPr/>
        </p:nvSpPr>
        <p:spPr>
          <a:xfrm>
            <a:off x="7291459" y="4149422"/>
            <a:ext cx="83548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E4754F"/>
                </a:solidFill>
              </a:rPr>
              <a:t>32.6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C7103D3-DB70-4141-8AF2-7CC6E18B2936}"/>
              </a:ext>
            </a:extLst>
          </p:cNvPr>
          <p:cNvSpPr/>
          <p:nvPr/>
        </p:nvSpPr>
        <p:spPr>
          <a:xfrm>
            <a:off x="8078314" y="4151869"/>
            <a:ext cx="83548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E4754F"/>
                </a:solidFill>
              </a:rPr>
              <a:t>26.3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8FA6CC7-2410-D148-8BD1-CB33EE140511}"/>
              </a:ext>
            </a:extLst>
          </p:cNvPr>
          <p:cNvCxnSpPr>
            <a:cxnSpLocks/>
            <a:stCxn id="12" idx="2"/>
            <a:endCxn id="20" idx="0"/>
          </p:cNvCxnSpPr>
          <p:nvPr/>
        </p:nvCxnSpPr>
        <p:spPr>
          <a:xfrm>
            <a:off x="8149661" y="3592393"/>
            <a:ext cx="346396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D86E0E4-EA98-4C42-9FE2-35F6A9C4DE61}"/>
              </a:ext>
            </a:extLst>
          </p:cNvPr>
          <p:cNvCxnSpPr>
            <a:cxnSpLocks/>
            <a:stCxn id="14" idx="2"/>
            <a:endCxn id="25" idx="0"/>
          </p:cNvCxnSpPr>
          <p:nvPr/>
        </p:nvCxnSpPr>
        <p:spPr>
          <a:xfrm flipH="1">
            <a:off x="9387765" y="3592393"/>
            <a:ext cx="300022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D4E4BF9C-9D9D-894A-ABAB-FEC6A81E933C}"/>
              </a:ext>
            </a:extLst>
          </p:cNvPr>
          <p:cNvSpPr/>
          <p:nvPr/>
        </p:nvSpPr>
        <p:spPr>
          <a:xfrm>
            <a:off x="8970022" y="4151869"/>
            <a:ext cx="83548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E4754F"/>
                </a:solidFill>
              </a:rPr>
              <a:t>20.5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9426D70-2A9B-7549-B046-ADBC3B3DBB17}"/>
              </a:ext>
            </a:extLst>
          </p:cNvPr>
          <p:cNvSpPr/>
          <p:nvPr/>
        </p:nvSpPr>
        <p:spPr>
          <a:xfrm>
            <a:off x="9805507" y="4149422"/>
            <a:ext cx="83548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>
                <a:solidFill>
                  <a:srgbClr val="E4754F"/>
                </a:solidFill>
              </a:rPr>
              <a:t>14.6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FB01F80-0993-C648-8BCE-F0E71C9B316E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9687787" y="3592393"/>
            <a:ext cx="535463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4B723A9-2130-B141-8731-FE7F6D3B7899}"/>
              </a:ext>
            </a:extLst>
          </p:cNvPr>
          <p:cNvSpPr txBox="1"/>
          <p:nvPr/>
        </p:nvSpPr>
        <p:spPr>
          <a:xfrm>
            <a:off x="8307325" y="260997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4FE3DBA-38AB-E943-B010-F1D786A0B4A6}"/>
              </a:ext>
            </a:extLst>
          </p:cNvPr>
          <p:cNvSpPr txBox="1"/>
          <p:nvPr/>
        </p:nvSpPr>
        <p:spPr>
          <a:xfrm>
            <a:off x="9139722" y="2609975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C4E37B8-942B-B34B-98B7-0A976056161D}"/>
              </a:ext>
            </a:extLst>
          </p:cNvPr>
          <p:cNvSpPr txBox="1"/>
          <p:nvPr/>
        </p:nvSpPr>
        <p:spPr>
          <a:xfrm>
            <a:off x="9320860" y="352345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9B4878A-BC8C-834D-8098-CC152AA2AA30}"/>
              </a:ext>
            </a:extLst>
          </p:cNvPr>
          <p:cNvSpPr txBox="1"/>
          <p:nvPr/>
        </p:nvSpPr>
        <p:spPr>
          <a:xfrm>
            <a:off x="9803263" y="3505985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DB3E562-3E81-0145-8259-658DD20F9DC0}"/>
              </a:ext>
            </a:extLst>
          </p:cNvPr>
          <p:cNvSpPr txBox="1"/>
          <p:nvPr/>
        </p:nvSpPr>
        <p:spPr>
          <a:xfrm>
            <a:off x="7730687" y="35283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0BC6439-7EA1-C647-A53F-8BCCFDFFBD4B}"/>
              </a:ext>
            </a:extLst>
          </p:cNvPr>
          <p:cNvSpPr txBox="1"/>
          <p:nvPr/>
        </p:nvSpPr>
        <p:spPr>
          <a:xfrm>
            <a:off x="8213090" y="3510899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1281C5A-59FE-7C47-8057-0634D7FAE4C8}"/>
              </a:ext>
            </a:extLst>
          </p:cNvPr>
          <p:cNvSpPr txBox="1"/>
          <p:nvPr/>
        </p:nvSpPr>
        <p:spPr>
          <a:xfrm>
            <a:off x="6731019" y="4888796"/>
            <a:ext cx="447269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Internal nodes test features</a:t>
            </a:r>
          </a:p>
          <a:p>
            <a:r>
              <a:rPr lang="en-US" sz="2600" dirty="0"/>
              <a:t>Leaves predict region mean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816E84A-1044-6D49-9401-B6C6206F4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33336"/>
            <a:ext cx="5427276" cy="361818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FE22325-F23F-414D-8089-73A092DB6E2A}"/>
              </a:ext>
            </a:extLst>
          </p:cNvPr>
          <p:cNvSpPr txBox="1"/>
          <p:nvPr/>
        </p:nvSpPr>
        <p:spPr>
          <a:xfrm>
            <a:off x="2756773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070DE7-6B70-F54F-90D1-CAB74528ECD6}"/>
              </a:ext>
            </a:extLst>
          </p:cNvPr>
          <p:cNvSpPr txBox="1"/>
          <p:nvPr/>
        </p:nvSpPr>
        <p:spPr>
          <a:xfrm>
            <a:off x="2139811" y="4912112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s2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02FD689-9F6B-7244-8E58-7F8CA8BFDA94}"/>
              </a:ext>
            </a:extLst>
          </p:cNvPr>
          <p:cNvSpPr txBox="1"/>
          <p:nvPr/>
        </p:nvSpPr>
        <p:spPr>
          <a:xfrm>
            <a:off x="3711181" y="490846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s3</a:t>
            </a:r>
          </a:p>
        </p:txBody>
      </p:sp>
    </p:spTree>
    <p:extLst>
      <p:ext uri="{BB962C8B-B14F-4D97-AF65-F5344CB8AC3E}">
        <p14:creationId xmlns:p14="http://schemas.microsoft.com/office/powerpoint/2010/main" val="2371238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907D-819D-AF42-829D-100AF39FE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349" y="392204"/>
            <a:ext cx="10515600" cy="1325563"/>
          </a:xfrm>
        </p:spPr>
        <p:txBody>
          <a:bodyPr/>
          <a:lstStyle/>
          <a:p>
            <a:r>
              <a:rPr lang="en-US" dirty="0"/>
              <a:t>Classifiers split feature space too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7747F1-296D-3B48-8016-D794BC23C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57" y="1690687"/>
            <a:ext cx="8058308" cy="26861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6EB31B-886D-5844-965A-E66CECEA108A}"/>
              </a:ext>
            </a:extLst>
          </p:cNvPr>
          <p:cNvSpPr txBox="1"/>
          <p:nvPr/>
        </p:nvSpPr>
        <p:spPr>
          <a:xfrm>
            <a:off x="2732611" y="169607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4B4CF2-0BED-E340-8CB3-0B606978948C}"/>
              </a:ext>
            </a:extLst>
          </p:cNvPr>
          <p:cNvSpPr txBox="1"/>
          <p:nvPr/>
        </p:nvSpPr>
        <p:spPr>
          <a:xfrm>
            <a:off x="1718126" y="169068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3C27A7-7E76-D24D-979C-8452615083E0}"/>
              </a:ext>
            </a:extLst>
          </p:cNvPr>
          <p:cNvSpPr txBox="1"/>
          <p:nvPr/>
        </p:nvSpPr>
        <p:spPr>
          <a:xfrm>
            <a:off x="3571754" y="168530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16D445-E2A9-5849-8026-83B659147253}"/>
              </a:ext>
            </a:extLst>
          </p:cNvPr>
          <p:cNvSpPr txBox="1"/>
          <p:nvPr/>
        </p:nvSpPr>
        <p:spPr>
          <a:xfrm>
            <a:off x="10082469" y="1784800"/>
            <a:ext cx="5373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s1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D45131-F9CF-694C-A113-67AFD4BED435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flipH="1">
            <a:off x="9605487" y="2277243"/>
            <a:ext cx="745646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6AB2171-375E-B844-B172-B83C864CC60B}"/>
              </a:ext>
            </a:extLst>
          </p:cNvPr>
          <p:cNvSpPr/>
          <p:nvPr/>
        </p:nvSpPr>
        <p:spPr>
          <a:xfrm>
            <a:off x="9336823" y="2670945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D3D94A7-CEEF-2540-A40F-B9F9506F837D}"/>
              </a:ext>
            </a:extLst>
          </p:cNvPr>
          <p:cNvSpPr/>
          <p:nvPr/>
        </p:nvSpPr>
        <p:spPr>
          <a:xfrm>
            <a:off x="10874949" y="2670945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s3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A0C3C23-EC51-4341-BD7B-22B834D41362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>
            <a:off x="10351133" y="2277243"/>
            <a:ext cx="792480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0165605-6A28-B14D-A593-C84F9A760C5D}"/>
              </a:ext>
            </a:extLst>
          </p:cNvPr>
          <p:cNvCxnSpPr>
            <a:cxnSpLocks/>
            <a:stCxn id="10" idx="2"/>
          </p:cNvCxnSpPr>
          <p:nvPr/>
        </p:nvCxnSpPr>
        <p:spPr>
          <a:xfrm flipH="1">
            <a:off x="9165028" y="3163388"/>
            <a:ext cx="440459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43C1698-222C-BB49-ADEB-6996EA662415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9605487" y="3163388"/>
            <a:ext cx="346396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04D92E3-64DD-FD45-AAC4-CC0155115A46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10843591" y="3163388"/>
            <a:ext cx="300022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82C482-AFAE-F046-9AD5-017F2FBAEB84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11143613" y="3163388"/>
            <a:ext cx="535463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61E79B9-B337-8F46-98B7-2181499BB2A5}"/>
              </a:ext>
            </a:extLst>
          </p:cNvPr>
          <p:cNvSpPr txBox="1"/>
          <p:nvPr/>
        </p:nvSpPr>
        <p:spPr>
          <a:xfrm>
            <a:off x="9763151" y="2180970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65D3374-0AD3-E244-B468-EAF674D0C449}"/>
              </a:ext>
            </a:extLst>
          </p:cNvPr>
          <p:cNvSpPr txBox="1"/>
          <p:nvPr/>
        </p:nvSpPr>
        <p:spPr>
          <a:xfrm>
            <a:off x="10595548" y="218097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20C457D-6D09-2F45-8618-53AC4F5EDBBE}"/>
              </a:ext>
            </a:extLst>
          </p:cNvPr>
          <p:cNvSpPr txBox="1"/>
          <p:nvPr/>
        </p:nvSpPr>
        <p:spPr>
          <a:xfrm>
            <a:off x="10776686" y="309445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7E3A6FE-D631-E74D-911A-BB9E61851A79}"/>
              </a:ext>
            </a:extLst>
          </p:cNvPr>
          <p:cNvSpPr txBox="1"/>
          <p:nvPr/>
        </p:nvSpPr>
        <p:spPr>
          <a:xfrm>
            <a:off x="11259089" y="307698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26E6D64-6725-0944-994C-64A6F5D0D459}"/>
              </a:ext>
            </a:extLst>
          </p:cNvPr>
          <p:cNvSpPr txBox="1"/>
          <p:nvPr/>
        </p:nvSpPr>
        <p:spPr>
          <a:xfrm>
            <a:off x="9186513" y="309936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7E82EED-3E50-3E47-9D58-1DBDD85A478A}"/>
              </a:ext>
            </a:extLst>
          </p:cNvPr>
          <p:cNvSpPr txBox="1"/>
          <p:nvPr/>
        </p:nvSpPr>
        <p:spPr>
          <a:xfrm>
            <a:off x="9668916" y="3081894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6131BB8-46CA-9F44-9E4B-96774A4AA5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7431" y="3750792"/>
            <a:ext cx="698500" cy="2921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51C49AD-6652-734D-9423-CC2A16AF3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9562" y="3767275"/>
            <a:ext cx="6985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5FB4577-4191-8649-B938-30481C27D2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9060" y="3767275"/>
            <a:ext cx="698500" cy="2794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BA480B7-A61A-EE4C-854D-84E3798E3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5831" y="3747402"/>
            <a:ext cx="698500" cy="2921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85DB715-9573-2E49-856F-796820CF6ABF}"/>
              </a:ext>
            </a:extLst>
          </p:cNvPr>
          <p:cNvSpPr txBox="1"/>
          <p:nvPr/>
        </p:nvSpPr>
        <p:spPr>
          <a:xfrm>
            <a:off x="305032" y="4639931"/>
            <a:ext cx="950131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Internal decision nodes test features just like regressor trees</a:t>
            </a:r>
          </a:p>
          <a:p>
            <a:r>
              <a:rPr lang="en-US" sz="2600" dirty="0"/>
              <a:t>Leaves predict most common target category (mode) not mean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9326324" y="586939"/>
            <a:ext cx="2002471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Predict wine</a:t>
            </a:r>
          </a:p>
          <a:p>
            <a:r>
              <a:rPr lang="en-US" sz="2600" dirty="0"/>
              <a:t>from proline</a:t>
            </a:r>
          </a:p>
        </p:txBody>
      </p:sp>
    </p:spTree>
    <p:extLst>
      <p:ext uri="{BB962C8B-B14F-4D97-AF65-F5344CB8AC3E}">
        <p14:creationId xmlns:p14="http://schemas.microsoft.com/office/powerpoint/2010/main" val="680028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92681-4029-B24C-900D-812C2ACE1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795" y="385822"/>
            <a:ext cx="3986373" cy="2203414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Improve predictions: Use 2 features and split 2D feature</a:t>
            </a:r>
            <a:br>
              <a:rPr lang="en-US" sz="3600" dirty="0"/>
            </a:br>
            <a:r>
              <a:rPr lang="en-US" sz="3600" dirty="0"/>
              <a:t>space into regions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A4E26D8-8ED8-584F-BFF8-852BF52FE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617" y="365126"/>
            <a:ext cx="6975405" cy="581283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5A0C97B-CEB6-DC4A-81D3-720F2A6780BE}"/>
              </a:ext>
            </a:extLst>
          </p:cNvPr>
          <p:cNvSpPr txBox="1"/>
          <p:nvPr/>
        </p:nvSpPr>
        <p:spPr>
          <a:xfrm>
            <a:off x="5570916" y="419269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A6CED8-7B25-B543-8535-428BF6EA5CE4}"/>
              </a:ext>
            </a:extLst>
          </p:cNvPr>
          <p:cNvSpPr txBox="1"/>
          <p:nvPr/>
        </p:nvSpPr>
        <p:spPr>
          <a:xfrm>
            <a:off x="7588118" y="5146475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242D7AA-5428-2C4E-AED4-4571ADCEF67D}"/>
              </a:ext>
            </a:extLst>
          </p:cNvPr>
          <p:cNvSpPr txBox="1"/>
          <p:nvPr/>
        </p:nvSpPr>
        <p:spPr>
          <a:xfrm>
            <a:off x="11370807" y="3328660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B2C396-BE80-5646-80A6-925226317DA0}"/>
              </a:ext>
            </a:extLst>
          </p:cNvPr>
          <p:cNvSpPr txBox="1"/>
          <p:nvPr/>
        </p:nvSpPr>
        <p:spPr>
          <a:xfrm>
            <a:off x="2045903" y="2355792"/>
            <a:ext cx="5373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x1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1CAFAA9-652A-5940-992B-B896FDA8B259}"/>
              </a:ext>
            </a:extLst>
          </p:cNvPr>
          <p:cNvCxnSpPr>
            <a:cxnSpLocks/>
            <a:endCxn id="22" idx="0"/>
          </p:cNvCxnSpPr>
          <p:nvPr/>
        </p:nvCxnSpPr>
        <p:spPr>
          <a:xfrm flipH="1">
            <a:off x="1568921" y="2817499"/>
            <a:ext cx="745646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775CDA36-FE04-AF46-8F2A-81DD22732FFD}"/>
              </a:ext>
            </a:extLst>
          </p:cNvPr>
          <p:cNvSpPr/>
          <p:nvPr/>
        </p:nvSpPr>
        <p:spPr>
          <a:xfrm>
            <a:off x="1300257" y="3211201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y1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CF7D40-AFDB-784E-9A93-10E4DAB267FA}"/>
              </a:ext>
            </a:extLst>
          </p:cNvPr>
          <p:cNvSpPr/>
          <p:nvPr/>
        </p:nvSpPr>
        <p:spPr>
          <a:xfrm>
            <a:off x="2838383" y="3211201"/>
            <a:ext cx="53732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y2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3877AE8-6B96-B24F-ADC3-61F8543A8366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2314567" y="2817499"/>
            <a:ext cx="792480" cy="393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19D8CF2-CF65-4D4D-8E12-D5D266B392F8}"/>
              </a:ext>
            </a:extLst>
          </p:cNvPr>
          <p:cNvCxnSpPr>
            <a:cxnSpLocks/>
            <a:stCxn id="22" idx="2"/>
          </p:cNvCxnSpPr>
          <p:nvPr/>
        </p:nvCxnSpPr>
        <p:spPr>
          <a:xfrm flipH="1">
            <a:off x="1128465" y="3703644"/>
            <a:ext cx="440456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7FC98BC-32B6-434F-85C5-4576289B15AA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1568921" y="3703644"/>
            <a:ext cx="346396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FA5D731-CDB5-DA4D-914E-BE93DE3B7B54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2807027" y="3703644"/>
            <a:ext cx="300020" cy="559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A517E13-5499-4941-A8DF-EB6E743EF709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3107047" y="3703644"/>
            <a:ext cx="535463" cy="5570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72FC403-E9C4-424D-973B-6E94D6607487}"/>
              </a:ext>
            </a:extLst>
          </p:cNvPr>
          <p:cNvSpPr txBox="1"/>
          <p:nvPr/>
        </p:nvSpPr>
        <p:spPr>
          <a:xfrm>
            <a:off x="1726585" y="272122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02AE277-BFAB-9543-9917-3AC255E8B9C2}"/>
              </a:ext>
            </a:extLst>
          </p:cNvPr>
          <p:cNvSpPr txBox="1"/>
          <p:nvPr/>
        </p:nvSpPr>
        <p:spPr>
          <a:xfrm>
            <a:off x="2558982" y="2721226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ECDCC54-A5C4-B74D-95CC-08D28EC452AB}"/>
              </a:ext>
            </a:extLst>
          </p:cNvPr>
          <p:cNvSpPr txBox="1"/>
          <p:nvPr/>
        </p:nvSpPr>
        <p:spPr>
          <a:xfrm>
            <a:off x="2740120" y="3634707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FE978FB-9B86-A54F-A132-F6B02F1A2EB0}"/>
              </a:ext>
            </a:extLst>
          </p:cNvPr>
          <p:cNvSpPr txBox="1"/>
          <p:nvPr/>
        </p:nvSpPr>
        <p:spPr>
          <a:xfrm>
            <a:off x="3222523" y="3617236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6CEE4C-5E00-CE43-BB01-E4934C142660}"/>
              </a:ext>
            </a:extLst>
          </p:cNvPr>
          <p:cNvSpPr txBox="1"/>
          <p:nvPr/>
        </p:nvSpPr>
        <p:spPr>
          <a:xfrm>
            <a:off x="1149947" y="3639621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A7AED31-80CA-9840-B925-80D497401265}"/>
              </a:ext>
            </a:extLst>
          </p:cNvPr>
          <p:cNvSpPr txBox="1"/>
          <p:nvPr/>
        </p:nvSpPr>
        <p:spPr>
          <a:xfrm>
            <a:off x="1632350" y="362215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&gt;=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61F6D52C-E0D5-644E-91B5-3FCDBF863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996" y="4307531"/>
            <a:ext cx="698500" cy="2667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99C7B193-87A6-0B45-8539-CAC070432E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2494" y="4307531"/>
            <a:ext cx="698500" cy="2794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1F91CF28-3848-4B4B-8BB1-7201D3EAAB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9265" y="4297490"/>
            <a:ext cx="698500" cy="2921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6A35A875-5ECC-C641-BAD1-955BA161BE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6072" y="4307531"/>
            <a:ext cx="698500" cy="27940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89670" y="4943740"/>
            <a:ext cx="48285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>
                <a:solidFill>
                  <a:srgbClr val="923DD1"/>
                </a:solidFill>
              </a:rPr>
              <a:t>Training looks for (feature, split point)</a:t>
            </a:r>
          </a:p>
          <a:p>
            <a:r>
              <a:rPr lang="en-US" sz="2200" i="1" dirty="0">
                <a:solidFill>
                  <a:srgbClr val="923DD1"/>
                </a:solidFill>
              </a:rPr>
              <a:t>combo giving more pure </a:t>
            </a:r>
            <a:r>
              <a:rPr lang="en-US" sz="2200" i="1" dirty="0" err="1">
                <a:solidFill>
                  <a:srgbClr val="923DD1"/>
                </a:solidFill>
              </a:rPr>
              <a:t>subregions</a:t>
            </a:r>
            <a:r>
              <a:rPr lang="en-US" sz="2200" i="1" dirty="0">
                <a:solidFill>
                  <a:srgbClr val="923DD1"/>
                </a:solidFill>
              </a:rPr>
              <a:t>.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4116" y="5701717"/>
            <a:ext cx="41088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>
                <a:solidFill>
                  <a:srgbClr val="923DD1"/>
                </a:solidFill>
              </a:rPr>
              <a:t>Decision nodes compare single</a:t>
            </a:r>
          </a:p>
          <a:p>
            <a:r>
              <a:rPr lang="en-US" sz="2200" i="1" dirty="0">
                <a:solidFill>
                  <a:srgbClr val="923DD1"/>
                </a:solidFill>
              </a:rPr>
              <a:t>feature value to split point</a:t>
            </a:r>
          </a:p>
        </p:txBody>
      </p:sp>
    </p:spTree>
    <p:extLst>
      <p:ext uri="{BB962C8B-B14F-4D97-AF65-F5344CB8AC3E}">
        <p14:creationId xmlns:p14="http://schemas.microsoft.com/office/powerpoint/2010/main" val="10232198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1007903" cy="1325563"/>
          </a:xfrm>
        </p:spPr>
        <p:txBody>
          <a:bodyPr>
            <a:normAutofit/>
          </a:bodyPr>
          <a:lstStyle/>
          <a:p>
            <a:r>
              <a:rPr lang="en-US" dirty="0"/>
              <a:t>We can also split regressor 2D feature space into regions to improve accuracy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513B7A-9913-3444-AB44-A6C337FD2C98}"/>
              </a:ext>
            </a:extLst>
          </p:cNvPr>
          <p:cNvSpPr txBox="1"/>
          <p:nvPr/>
        </p:nvSpPr>
        <p:spPr>
          <a:xfrm>
            <a:off x="3770616" y="3123344"/>
            <a:ext cx="4275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&lt;insert awesome 3D visualization here&gt;</a:t>
            </a:r>
          </a:p>
        </p:txBody>
      </p:sp>
    </p:spTree>
    <p:extLst>
      <p:ext uri="{BB962C8B-B14F-4D97-AF65-F5344CB8AC3E}">
        <p14:creationId xmlns:p14="http://schemas.microsoft.com/office/powerpoint/2010/main" val="1475815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5EBC6-4BD2-BC44-A1AC-AF91420A6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6806C-58D4-C149-BBDA-6F730B8C68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regression and classification decision trees work</a:t>
            </a:r>
          </a:p>
          <a:p>
            <a:r>
              <a:rPr lang="en-US" dirty="0"/>
              <a:t>Visualizing key elements of decision trees</a:t>
            </a:r>
          </a:p>
          <a:p>
            <a:r>
              <a:rPr lang="en-US" dirty="0"/>
              <a:t>Implementation notes</a:t>
            </a:r>
          </a:p>
          <a:p>
            <a:r>
              <a:rPr lang="en-US" dirty="0"/>
              <a:t>How to lead a fulfilling life by being dissatisfied</a:t>
            </a:r>
          </a:p>
        </p:txBody>
      </p:sp>
    </p:spTree>
    <p:extLst>
      <p:ext uri="{BB962C8B-B14F-4D97-AF65-F5344CB8AC3E}">
        <p14:creationId xmlns:p14="http://schemas.microsoft.com/office/powerpoint/2010/main" val="24392905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D992D-0BEB-B645-A684-31C4B21AE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the key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9241F4-6B21-764C-BDD5-4B27BB4291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39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414" y="357441"/>
            <a:ext cx="10749323" cy="1325563"/>
          </a:xfrm>
        </p:spPr>
        <p:txBody>
          <a:bodyPr/>
          <a:lstStyle/>
          <a:p>
            <a:r>
              <a:rPr lang="en-US" dirty="0"/>
              <a:t>1D feature space vs </a:t>
            </a:r>
            <a:r>
              <a:rPr lang="en-US" dirty="0" err="1"/>
              <a:t>sklearn</a:t>
            </a:r>
            <a:r>
              <a:rPr lang="en-US" dirty="0"/>
              <a:t> regressor tree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48F8F7-A36B-3D41-85DF-56F988E8C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67" y="1459517"/>
            <a:ext cx="5469246" cy="36461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545" y="1005598"/>
            <a:ext cx="6677421" cy="455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0085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911348" cy="1325563"/>
          </a:xfrm>
        </p:spPr>
        <p:txBody>
          <a:bodyPr/>
          <a:lstStyle/>
          <a:p>
            <a:r>
              <a:rPr lang="en-US" dirty="0"/>
              <a:t>1D feature space vs </a:t>
            </a:r>
            <a:r>
              <a:rPr lang="en-US" sz="3600" dirty="0" err="1">
                <a:latin typeface="Monaco" charset="0"/>
                <a:ea typeface="Monaco" charset="0"/>
                <a:cs typeface="Monaco" charset="0"/>
              </a:rPr>
              <a:t>dtreeviz</a:t>
            </a:r>
            <a:r>
              <a:rPr lang="en-US" dirty="0"/>
              <a:t> decision tree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085" y="1474264"/>
            <a:ext cx="6037431" cy="44914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48F8F7-A36B-3D41-85DF-56F988E8C7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67" y="1459517"/>
            <a:ext cx="5469246" cy="364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7650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832690" cy="1325563"/>
          </a:xfrm>
        </p:spPr>
        <p:txBody>
          <a:bodyPr/>
          <a:lstStyle/>
          <a:p>
            <a:r>
              <a:rPr lang="en-US" dirty="0"/>
              <a:t>2D feature space vs </a:t>
            </a:r>
            <a:r>
              <a:rPr lang="en-US" dirty="0" err="1"/>
              <a:t>sklearn</a:t>
            </a:r>
            <a:r>
              <a:rPr lang="en-US" dirty="0"/>
              <a:t> classifier tree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494" y="1126377"/>
            <a:ext cx="7196080" cy="543578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4E26D8-8ED8-584F-BFF8-852BF52FEF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30" y="1652732"/>
            <a:ext cx="5282742" cy="440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353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A4E26D8-8ED8-584F-BFF8-852BF52FE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30" y="1652732"/>
            <a:ext cx="5282742" cy="44022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999839" cy="1325563"/>
          </a:xfrm>
        </p:spPr>
        <p:txBody>
          <a:bodyPr/>
          <a:lstStyle/>
          <a:p>
            <a:r>
              <a:rPr lang="en-US" dirty="0"/>
              <a:t>2D feature space vs </a:t>
            </a:r>
            <a:r>
              <a:rPr lang="en-US" sz="3600" dirty="0" err="1">
                <a:latin typeface="Monaco" charset="0"/>
                <a:ea typeface="Monaco" charset="0"/>
                <a:cs typeface="Monaco" charset="0"/>
              </a:rPr>
              <a:t>dtreeviz</a:t>
            </a:r>
            <a:r>
              <a:rPr lang="en-US" dirty="0"/>
              <a:t> decision tree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217" y="1652731"/>
            <a:ext cx="6173775" cy="440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0616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A4E26D8-8ED8-584F-BFF8-852BF52FE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830" y="1652732"/>
            <a:ext cx="5282742" cy="44022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931013" cy="1325563"/>
          </a:xfrm>
        </p:spPr>
        <p:txBody>
          <a:bodyPr/>
          <a:lstStyle/>
          <a:p>
            <a:r>
              <a:rPr lang="en-US" dirty="0"/>
              <a:t>Option: </a:t>
            </a:r>
            <a:r>
              <a:rPr lang="en-US" sz="3600" dirty="0" err="1">
                <a:latin typeface="Monaco" charset="0"/>
                <a:ea typeface="Monaco" charset="0"/>
                <a:cs typeface="Monaco" charset="0"/>
              </a:rPr>
              <a:t>dtreeviz</a:t>
            </a:r>
            <a:r>
              <a:rPr lang="en-US" dirty="0"/>
              <a:t> decision tree </a:t>
            </a:r>
            <a:r>
              <a:rPr lang="en-US" sz="3200" dirty="0"/>
              <a:t>(strip plot nodes)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361" y="1648117"/>
            <a:ext cx="6095181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6715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426" y="102772"/>
            <a:ext cx="2273833" cy="1325563"/>
          </a:xfrm>
        </p:spPr>
        <p:txBody>
          <a:bodyPr>
            <a:normAutofit fontScale="90000"/>
          </a:bodyPr>
          <a:lstStyle/>
          <a:p>
            <a:r>
              <a:rPr lang="en-US" sz="3000" dirty="0"/>
              <a:t>Test </a:t>
            </a:r>
            <a:r>
              <a:rPr lang="en-US" sz="3000"/>
              <a:t>vector interpretation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9862" y="425502"/>
            <a:ext cx="9341864" cy="592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299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490" y="365125"/>
            <a:ext cx="10515600" cy="1325563"/>
          </a:xfrm>
        </p:spPr>
        <p:txBody>
          <a:bodyPr/>
          <a:lstStyle/>
          <a:p>
            <a:r>
              <a:rPr lang="en-US" dirty="0"/>
              <a:t>1D, 2D classifier</a:t>
            </a:r>
            <a:br>
              <a:rPr lang="en-US" dirty="0"/>
            </a:br>
            <a:r>
              <a:rPr lang="en-US" dirty="0"/>
              <a:t>feature space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490" y="2029918"/>
            <a:ext cx="5287779" cy="17625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DB7E01-1AE7-FF40-B95B-C0A0C91EF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897" y="718572"/>
            <a:ext cx="6216936" cy="518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645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355" y="57830"/>
            <a:ext cx="11169445" cy="1325563"/>
          </a:xfrm>
        </p:spPr>
        <p:txBody>
          <a:bodyPr/>
          <a:lstStyle/>
          <a:p>
            <a:r>
              <a:rPr lang="en-US" dirty="0"/>
              <a:t>2D </a:t>
            </a:r>
            <a:r>
              <a:rPr lang="en-US" dirty="0" err="1"/>
              <a:t>regressor</a:t>
            </a:r>
            <a:r>
              <a:rPr lang="en-US" dirty="0"/>
              <a:t> feature space (</a:t>
            </a:r>
            <a:r>
              <a:rPr lang="en-US" dirty="0" err="1"/>
              <a:t>heatmap</a:t>
            </a:r>
            <a:r>
              <a:rPr lang="en-US" dirty="0"/>
              <a:t>, 3D)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5B6F17-6E50-7845-954A-D35A65274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41" y="1377494"/>
            <a:ext cx="5562600" cy="4635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4BB61F-2DF5-C741-9AC3-EEADCA3E46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1327" y="1377494"/>
            <a:ext cx="55626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52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5569" y="-203493"/>
            <a:ext cx="3726116" cy="1986189"/>
          </a:xfrm>
        </p:spPr>
        <p:txBody>
          <a:bodyPr>
            <a:normAutofit/>
          </a:bodyPr>
          <a:lstStyle/>
          <a:p>
            <a:r>
              <a:rPr lang="en-US" dirty="0"/>
              <a:t>Plain layout for large trees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2" y="161365"/>
            <a:ext cx="5013214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525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653DF-196F-B948-A99F-64195A19F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30551D-F101-0A4F-AFCF-264470ACE0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1654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matter</a:t>
            </a:r>
          </a:p>
        </p:txBody>
      </p:sp>
      <p:pic>
        <p:nvPicPr>
          <p:cNvPr id="7170" name="Picture 2" descr="https://explained.ai/decision-tree-viz/images/knowledge-dec-no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041" y="1339972"/>
            <a:ext cx="3058245" cy="1610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s://explained.ai/decision-tree-viz/images/knowledge-dec-node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2297" y="2077363"/>
            <a:ext cx="3042878" cy="866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https://explained.ai/decision-tree-viz/images/boston-leaf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913" y="3258001"/>
            <a:ext cx="2180519" cy="1498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 descr="https://explained.ai/decision-tree-viz/images/knowledge-leaf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913" y="5063779"/>
            <a:ext cx="742038" cy="876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68302" y="1690688"/>
            <a:ext cx="263245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 err="1"/>
              <a:t>Histos</a:t>
            </a:r>
            <a:r>
              <a:rPr lang="en-US" sz="2600" dirty="0"/>
              <a:t> shrink</a:t>
            </a:r>
          </a:p>
          <a:p>
            <a:r>
              <a:rPr lang="en-US" sz="2600" dirty="0"/>
              <a:t>with sample size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68302" y="3462527"/>
            <a:ext cx="278332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Target axes show</a:t>
            </a:r>
          </a:p>
          <a:p>
            <a:r>
              <a:rPr lang="en-US" sz="2600" dirty="0"/>
              <a:t>same range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8302" y="4978174"/>
            <a:ext cx="2651688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Pie charts shrink</a:t>
            </a:r>
          </a:p>
          <a:p>
            <a:r>
              <a:rPr lang="en-US" sz="2600" dirty="0"/>
              <a:t>(nonlinearly)</a:t>
            </a:r>
          </a:p>
          <a:p>
            <a:r>
              <a:rPr lang="en-US" sz="2600" dirty="0"/>
              <a:t>with sample size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729069" y="186456"/>
            <a:ext cx="32431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Handpicked colors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Gray not black text/lines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Hairlines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Outlines of bars in </a:t>
            </a:r>
            <a:r>
              <a:rPr lang="en-US" dirty="0" err="1"/>
              <a:t>barchart</a:t>
            </a:r>
            <a:endParaRPr lang="en-US" dirty="0"/>
          </a:p>
        </p:txBody>
      </p:sp>
      <p:pic>
        <p:nvPicPr>
          <p:cNvPr id="12" name="Picture 8" descr="https://explained.ai/decision-tree-viz/images/X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901" y="3567099"/>
            <a:ext cx="2092938" cy="683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 flipH="1">
            <a:off x="9524839" y="3513312"/>
            <a:ext cx="33458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Highlight features</a:t>
            </a:r>
          </a:p>
          <a:p>
            <a:r>
              <a:rPr lang="en-US" sz="2200" dirty="0"/>
              <a:t>Used in test vector</a:t>
            </a:r>
          </a:p>
        </p:txBody>
      </p:sp>
    </p:spTree>
    <p:extLst>
      <p:ext uri="{BB962C8B-B14F-4D97-AF65-F5344CB8AC3E}">
        <p14:creationId xmlns:p14="http://schemas.microsoft.com/office/powerpoint/2010/main" val="17413537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tried and rejected</a:t>
            </a:r>
          </a:p>
        </p:txBody>
      </p:sp>
      <p:pic>
        <p:nvPicPr>
          <p:cNvPr id="5122" name="Picture 2" descr="https://explained.ai/decision-tree-viz/images/k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820" y="2010444"/>
            <a:ext cx="7592501" cy="2320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explained.ai/decision-tree-viz/images/kde-lea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2959" y="2010444"/>
            <a:ext cx="1038330" cy="2320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91000" y="1444466"/>
            <a:ext cx="695575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Kernel density estimates (smooth histograms)</a:t>
            </a:r>
          </a:p>
        </p:txBody>
      </p:sp>
      <p:pic>
        <p:nvPicPr>
          <p:cNvPr id="5126" name="Picture 6" descr="https://explained.ai/decision-tree-viz/images/bubbl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820" y="4512582"/>
            <a:ext cx="6615953" cy="197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532811" y="4512582"/>
            <a:ext cx="222689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Bubble charts</a:t>
            </a:r>
          </a:p>
        </p:txBody>
      </p:sp>
    </p:spTree>
    <p:extLst>
      <p:ext uri="{BB962C8B-B14F-4D97-AF65-F5344CB8AC3E}">
        <p14:creationId xmlns:p14="http://schemas.microsoft.com/office/powerpoint/2010/main" val="15349735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Tried various regression leaf types</a:t>
            </a:r>
          </a:p>
        </p:txBody>
      </p:sp>
      <p:pic>
        <p:nvPicPr>
          <p:cNvPr id="6146" name="Picture 2" descr="https://explained.ai/decision-tree-viz/images/dual-lea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9221" y="1844168"/>
            <a:ext cx="2031266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explained.ai/decision-tree-viz/images/non-strip-pl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713" y="1844168"/>
            <a:ext cx="5114925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714" y="4430805"/>
            <a:ext cx="1503618" cy="15427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 flipH="1">
            <a:off x="2556332" y="4333984"/>
            <a:ext cx="394997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Settled on strip plot</a:t>
            </a:r>
          </a:p>
        </p:txBody>
      </p:sp>
    </p:spTree>
    <p:extLst>
      <p:ext uri="{BB962C8B-B14F-4D97-AF65-F5344CB8AC3E}">
        <p14:creationId xmlns:p14="http://schemas.microsoft.com/office/powerpoint/2010/main" val="13642285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used </a:t>
            </a:r>
            <a:r>
              <a:rPr lang="en-US" dirty="0" err="1"/>
              <a:t>matplotlib</a:t>
            </a:r>
            <a:r>
              <a:rPr lang="en-US" dirty="0"/>
              <a:t> to generate images for decision, leaf nodes</a:t>
            </a:r>
          </a:p>
          <a:p>
            <a:r>
              <a:rPr lang="en-US" dirty="0"/>
              <a:t>Combined nodes into a tree using </a:t>
            </a:r>
            <a:r>
              <a:rPr lang="en-US" dirty="0" err="1"/>
              <a:t>graphviz</a:t>
            </a:r>
            <a:endParaRPr lang="en-US" dirty="0"/>
          </a:p>
          <a:p>
            <a:r>
              <a:rPr lang="en-US" dirty="0"/>
              <a:t>Used HTML labels extensively in the </a:t>
            </a:r>
            <a:r>
              <a:rPr lang="en-US" dirty="0" err="1"/>
              <a:t>graphviz</a:t>
            </a:r>
            <a:r>
              <a:rPr lang="en-US" dirty="0"/>
              <a:t> for layout, fonts</a:t>
            </a:r>
          </a:p>
          <a:p>
            <a:r>
              <a:rPr lang="en-US" dirty="0"/>
              <a:t>Single biggest headache: convincing all to produce high-quality vector graphics (SVG)</a:t>
            </a:r>
          </a:p>
          <a:p>
            <a:r>
              <a:rPr lang="en-US" dirty="0"/>
              <a:t>Defined </a:t>
            </a:r>
            <a:r>
              <a:rPr lang="en-US" dirty="0" err="1"/>
              <a:t>ShadowDecTree</a:t>
            </a:r>
            <a:r>
              <a:rPr lang="en-US" dirty="0"/>
              <a:t> class to wrap </a:t>
            </a:r>
            <a:r>
              <a:rPr lang="en-US" dirty="0" err="1"/>
              <a:t>sklearn</a:t>
            </a:r>
            <a:r>
              <a:rPr lang="en-US" dirty="0"/>
              <a:t> trees</a:t>
            </a:r>
          </a:p>
        </p:txBody>
      </p:sp>
    </p:spTree>
    <p:extLst>
      <p:ext uri="{BB962C8B-B14F-4D97-AF65-F5344CB8AC3E}">
        <p14:creationId xmlns:p14="http://schemas.microsoft.com/office/powerpoint/2010/main" val="19235003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high-quality graphics (SVG)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Want scalable graphics like PDF or SVG, not PNG, GIF, JPG</a:t>
            </a:r>
          </a:p>
          <a:p>
            <a:r>
              <a:rPr lang="en-US" dirty="0"/>
              <a:t>Import .</a:t>
            </a:r>
            <a:r>
              <a:rPr lang="en-US" dirty="0" err="1"/>
              <a:t>svg</a:t>
            </a:r>
            <a:r>
              <a:rPr lang="en-US" dirty="0"/>
              <a:t> or .pdf into </a:t>
            </a:r>
            <a:r>
              <a:rPr lang="en-US" dirty="0" err="1"/>
              <a:t>graphviz</a:t>
            </a:r>
            <a:r>
              <a:rPr lang="en-US" dirty="0"/>
              <a:t>? Nope.</a:t>
            </a:r>
          </a:p>
          <a:p>
            <a:r>
              <a:rPr lang="en-US" dirty="0"/>
              <a:t>Many hours later, discovered magic incantation for </a:t>
            </a:r>
            <a:r>
              <a:rPr lang="en-US" dirty="0" err="1"/>
              <a:t>graphviz</a:t>
            </a:r>
            <a:endParaRPr lang="en-US" dirty="0"/>
          </a:p>
          <a:p>
            <a:r>
              <a:rPr lang="en-US" dirty="0"/>
              <a:t>Needed width/height of image; </a:t>
            </a:r>
            <a:r>
              <a:rPr lang="en-US" dirty="0" err="1"/>
              <a:t>gotta</a:t>
            </a:r>
            <a:r>
              <a:rPr lang="en-US" dirty="0"/>
              <a:t> parse SVG now</a:t>
            </a:r>
          </a:p>
          <a:p>
            <a:r>
              <a:rPr lang="en-US" dirty="0" err="1"/>
              <a:t>Graphviz</a:t>
            </a:r>
            <a:r>
              <a:rPr lang="en-US" dirty="0"/>
              <a:t> generates SVG that references other SVGs</a:t>
            </a:r>
          </a:p>
          <a:p>
            <a:pPr lvl="1"/>
            <a:r>
              <a:rPr lang="en-US" dirty="0"/>
              <a:t>Wrote manual SVG image embedding tool to get single meta-SVG file</a:t>
            </a:r>
          </a:p>
          <a:p>
            <a:r>
              <a:rPr lang="en-US" dirty="0"/>
              <a:t>Uh oh. </a:t>
            </a:r>
            <a:r>
              <a:rPr lang="en-US" dirty="0" err="1"/>
              <a:t>Graphviz</a:t>
            </a:r>
            <a:r>
              <a:rPr lang="en-US" dirty="0"/>
              <a:t> doesn’t handle fonts correctly with SVG output</a:t>
            </a:r>
          </a:p>
          <a:p>
            <a:pPr lvl="1"/>
            <a:r>
              <a:rPr lang="en-US" dirty="0"/>
              <a:t>Generate PDF then run pdf2svg tool to convert PDF to SVG</a:t>
            </a:r>
          </a:p>
          <a:p>
            <a:r>
              <a:rPr lang="en-US" dirty="0"/>
              <a:t>Ah, but </a:t>
            </a:r>
            <a:r>
              <a:rPr lang="mr-IN" dirty="0"/>
              <a:t>–</a:t>
            </a:r>
            <a:r>
              <a:rPr lang="en-US" dirty="0" err="1"/>
              <a:t>Tsvg:cairo</a:t>
            </a:r>
            <a:r>
              <a:rPr lang="en-US" dirty="0"/>
              <a:t> </a:t>
            </a:r>
            <a:r>
              <a:rPr lang="en-US" dirty="0" err="1"/>
              <a:t>graphviz</a:t>
            </a:r>
            <a:r>
              <a:rPr lang="en-US" dirty="0"/>
              <a:t> option does get fonts right</a:t>
            </a:r>
          </a:p>
          <a:p>
            <a:pPr lvl="1"/>
            <a:r>
              <a:rPr lang="en-US" dirty="0"/>
              <a:t>Switch code to straight SVG generation</a:t>
            </a:r>
          </a:p>
          <a:p>
            <a:r>
              <a:rPr lang="en-US" dirty="0"/>
              <a:t>Final insult: </a:t>
            </a:r>
            <a:r>
              <a:rPr lang="en-US" dirty="0" err="1"/>
              <a:t>Jupyter</a:t>
            </a:r>
            <a:r>
              <a:rPr lang="en-US" dirty="0"/>
              <a:t> notebook doesn’t show those SVG correctly</a:t>
            </a:r>
          </a:p>
        </p:txBody>
      </p:sp>
    </p:spTree>
    <p:extLst>
      <p:ext uri="{BB962C8B-B14F-4D97-AF65-F5344CB8AC3E}">
        <p14:creationId xmlns:p14="http://schemas.microsoft.com/office/powerpoint/2010/main" val="16421595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90CDA-0C60-104E-8F46-1AF6F41B1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lead a fulfilling life by being dissatisfied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3660A-4739-A141-9F76-1D37F3007A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6886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17265-5029-E744-86FA-8B4811D03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dissatisfied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A3EAE0-056C-C147-8C97-2D852716E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658168" cy="436132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Be offended by poor software and unsatisfying results</a:t>
            </a:r>
          </a:p>
          <a:p>
            <a:r>
              <a:rPr lang="en-US" dirty="0"/>
              <a:t>Crave beauty and quality</a:t>
            </a:r>
          </a:p>
          <a:p>
            <a:pPr lvl="1"/>
            <a:r>
              <a:rPr lang="en-US" dirty="0"/>
              <a:t>Quality must be baked in</a:t>
            </a:r>
          </a:p>
          <a:p>
            <a:pPr lvl="1"/>
            <a:r>
              <a:rPr lang="en-US" dirty="0"/>
              <a:t>Don’t put lipstick on a pig</a:t>
            </a:r>
          </a:p>
          <a:p>
            <a:r>
              <a:rPr lang="en-US" dirty="0"/>
              <a:t>Make the world a better place for others as you move along</a:t>
            </a:r>
          </a:p>
          <a:p>
            <a:r>
              <a:rPr lang="en-US" dirty="0"/>
              <a:t>Obsess about the details</a:t>
            </a:r>
          </a:p>
          <a:p>
            <a:pPr lvl="1"/>
            <a:r>
              <a:rPr lang="en-US" dirty="0"/>
              <a:t>Varying graph height, colors, box outlines, 3D plots, ...</a:t>
            </a:r>
          </a:p>
          <a:p>
            <a:r>
              <a:rPr lang="en-US" dirty="0"/>
              <a:t>Warning:</a:t>
            </a:r>
          </a:p>
          <a:p>
            <a:pPr lvl="1"/>
            <a:r>
              <a:rPr lang="en-US" dirty="0"/>
              <a:t>Dissatisfied personalities are annoying to those in the “blast radius”</a:t>
            </a:r>
          </a:p>
          <a:p>
            <a:pPr lvl="1"/>
            <a:r>
              <a:rPr lang="en-US" dirty="0"/>
              <a:t>Can send you off on tangents</a:t>
            </a:r>
          </a:p>
          <a:p>
            <a:pPr lvl="1"/>
            <a:r>
              <a:rPr lang="en-US" dirty="0"/>
              <a:t>But, your dissatisfaction is a win for everyone else</a:t>
            </a:r>
          </a:p>
        </p:txBody>
      </p:sp>
    </p:spTree>
    <p:extLst>
      <p:ext uri="{BB962C8B-B14F-4D97-AF65-F5344CB8AC3E}">
        <p14:creationId xmlns:p14="http://schemas.microsoft.com/office/powerpoint/2010/main" val="17314282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88B2F-1763-0844-AA1F-F51EA7806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tenacious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524B9-BE6F-6D44-8B7F-DBD4F355B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Never let the computer win</a:t>
            </a:r>
          </a:p>
          <a:p>
            <a:pPr lvl="1"/>
            <a:r>
              <a:rPr lang="en-US" dirty="0"/>
              <a:t>Each loss would sap your confidence</a:t>
            </a:r>
          </a:p>
          <a:p>
            <a:pPr lvl="1"/>
            <a:r>
              <a:rPr lang="en-US" dirty="0"/>
              <a:t>Might require extraordinary lengths to solve</a:t>
            </a:r>
          </a:p>
          <a:p>
            <a:pPr lvl="1"/>
            <a:r>
              <a:rPr lang="en-US" dirty="0"/>
              <a:t>Lack of confidence leads to acceptance of status quo</a:t>
            </a:r>
          </a:p>
          <a:p>
            <a:r>
              <a:rPr lang="en-US" dirty="0"/>
              <a:t>“Why program by hand in five days, what you can</a:t>
            </a:r>
            <a:br>
              <a:rPr lang="en-US" dirty="0"/>
            </a:br>
            <a:r>
              <a:rPr lang="en-US" dirty="0"/>
              <a:t> spend </a:t>
            </a:r>
            <a:r>
              <a:rPr lang="en-US" strike="sngStrike" dirty="0"/>
              <a:t>five</a:t>
            </a:r>
            <a:r>
              <a:rPr lang="en-US" dirty="0"/>
              <a:t> </a:t>
            </a:r>
            <a:r>
              <a:rPr lang="en-US" b="1" dirty="0">
                <a:solidFill>
                  <a:srgbClr val="7030A0"/>
                </a:solidFill>
              </a:rPr>
              <a:t>30</a:t>
            </a:r>
            <a:r>
              <a:rPr lang="en-US" dirty="0"/>
              <a:t> years of your life automating?”</a:t>
            </a:r>
            <a:br>
              <a:rPr lang="en-US" dirty="0"/>
            </a:br>
            <a:r>
              <a:rPr lang="en-US" dirty="0"/>
              <a:t>-- </a:t>
            </a:r>
            <a:r>
              <a:rPr lang="en-US" dirty="0" err="1"/>
              <a:t>parrt</a:t>
            </a:r>
            <a:r>
              <a:rPr lang="en-US" dirty="0"/>
              <a:t> on ANTLR</a:t>
            </a:r>
          </a:p>
          <a:p>
            <a:r>
              <a:rPr lang="en-US" dirty="0"/>
              <a:t>Implementation of </a:t>
            </a:r>
            <a:r>
              <a:rPr lang="en-US" dirty="0" err="1"/>
              <a:t>dtreeviz</a:t>
            </a:r>
            <a:r>
              <a:rPr lang="en-US" dirty="0"/>
              <a:t> required pathological tenacity</a:t>
            </a:r>
          </a:p>
        </p:txBody>
      </p:sp>
    </p:spTree>
    <p:extLst>
      <p:ext uri="{BB962C8B-B14F-4D97-AF65-F5344CB8AC3E}">
        <p14:creationId xmlns:p14="http://schemas.microsoft.com/office/powerpoint/2010/main" val="13169793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F806B-5FB5-3749-9CAC-2892B9632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 courageous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EAA17-8A89-4742-BC81-C603F17BA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3832"/>
            <a:ext cx="10515600" cy="464313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Slap your code up on </a:t>
            </a:r>
            <a:r>
              <a:rPr lang="en-US" dirty="0" err="1"/>
              <a:t>github</a:t>
            </a:r>
            <a:r>
              <a:rPr lang="en-US" dirty="0"/>
              <a:t>, push to </a:t>
            </a:r>
            <a:r>
              <a:rPr lang="en-US" dirty="0" err="1"/>
              <a:t>pypi</a:t>
            </a:r>
            <a:r>
              <a:rPr lang="en-US" dirty="0"/>
              <a:t>, ship it!</a:t>
            </a:r>
          </a:p>
          <a:p>
            <a:r>
              <a:rPr lang="en-US" dirty="0"/>
              <a:t>Write articles or blog entries</a:t>
            </a:r>
          </a:p>
          <a:p>
            <a:r>
              <a:rPr lang="en-US" dirty="0"/>
              <a:t>Otherwise, you’re not helping the programming community</a:t>
            </a:r>
          </a:p>
          <a:p>
            <a:r>
              <a:rPr lang="en-US" dirty="0"/>
              <a:t>Building code and writing articles exposes holes in your understanding; holes become chasms as you try to explain</a:t>
            </a:r>
          </a:p>
          <a:p>
            <a:r>
              <a:rPr lang="en-US" dirty="0"/>
              <a:t>Face that fear; can’t improve unless you identify weaknesses</a:t>
            </a:r>
          </a:p>
          <a:p>
            <a:r>
              <a:rPr lang="en-US" dirty="0"/>
              <a:t>Students: these artifacts get you the job</a:t>
            </a:r>
          </a:p>
          <a:p>
            <a:r>
              <a:rPr lang="en-US" dirty="0"/>
              <a:t>You might think you don’t know anything (true at beginning)</a:t>
            </a:r>
          </a:p>
          <a:p>
            <a:pPr lvl="1"/>
            <a:r>
              <a:rPr lang="en-US" dirty="0"/>
              <a:t>Start with simple libraries or blogs, then reach</a:t>
            </a:r>
          </a:p>
          <a:p>
            <a:pPr lvl="1"/>
            <a:r>
              <a:rPr lang="en-US" dirty="0"/>
              <a:t>Practice expanding your abilities</a:t>
            </a:r>
          </a:p>
        </p:txBody>
      </p:sp>
    </p:spTree>
    <p:extLst>
      <p:ext uri="{BB962C8B-B14F-4D97-AF65-F5344CB8AC3E}">
        <p14:creationId xmlns:p14="http://schemas.microsoft.com/office/powerpoint/2010/main" val="21072032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3AA78-683A-6C40-8580-3B9C5ECC5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a finisher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36E4E-BF58-CB4C-ACAA-2404A11A1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Constant tension between perfectionism and finishing projects</a:t>
            </a:r>
          </a:p>
          <a:p>
            <a:r>
              <a:rPr lang="en-US" dirty="0"/>
              <a:t>Details matter but must still ship it</a:t>
            </a:r>
          </a:p>
          <a:p>
            <a:r>
              <a:rPr lang="en-US" dirty="0"/>
              <a:t>Go off on tangents to solve </a:t>
            </a:r>
            <a:r>
              <a:rPr lang="en-US" dirty="0" err="1"/>
              <a:t>subproblems</a:t>
            </a:r>
            <a:r>
              <a:rPr lang="en-US" dirty="0"/>
              <a:t> but always return to finish the original problem</a:t>
            </a:r>
          </a:p>
          <a:p>
            <a:r>
              <a:rPr lang="en-US" dirty="0"/>
              <a:t>Make completion a key personality parameter to optimize</a:t>
            </a:r>
          </a:p>
          <a:p>
            <a:r>
              <a:rPr lang="en-US" dirty="0"/>
              <a:t>I know researchers with only unpolished, unpublished projects</a:t>
            </a:r>
          </a:p>
          <a:p>
            <a:r>
              <a:rPr lang="en-US" dirty="0"/>
              <a:t>How do you want to be measured?</a:t>
            </a:r>
          </a:p>
        </p:txBody>
      </p:sp>
    </p:spTree>
    <p:extLst>
      <p:ext uri="{BB962C8B-B14F-4D97-AF65-F5344CB8AC3E}">
        <p14:creationId xmlns:p14="http://schemas.microsoft.com/office/powerpoint/2010/main" val="3480785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35CC5E-35CB-EE4F-92B1-28E459CFA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versus classification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C398277-4A09-274F-98DC-FCFB458935D0}"/>
              </a:ext>
            </a:extLst>
          </p:cNvPr>
          <p:cNvCxnSpPr/>
          <p:nvPr/>
        </p:nvCxnSpPr>
        <p:spPr>
          <a:xfrm>
            <a:off x="1391478" y="2782957"/>
            <a:ext cx="3697357" cy="1963972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5D96E86-3AB1-5741-AA39-F4810086B9CB}"/>
              </a:ext>
            </a:extLst>
          </p:cNvPr>
          <p:cNvCxnSpPr>
            <a:cxnSpLocks/>
          </p:cNvCxnSpPr>
          <p:nvPr/>
        </p:nvCxnSpPr>
        <p:spPr>
          <a:xfrm>
            <a:off x="8372723" y="4052427"/>
            <a:ext cx="2707653" cy="447855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30BD2F-E716-B14A-8F4A-92DA3A73813C}"/>
              </a:ext>
            </a:extLst>
          </p:cNvPr>
          <p:cNvCxnSpPr>
            <a:cxnSpLocks/>
          </p:cNvCxnSpPr>
          <p:nvPr/>
        </p:nvCxnSpPr>
        <p:spPr>
          <a:xfrm>
            <a:off x="7871791" y="2138901"/>
            <a:ext cx="500932" cy="19135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29C7BD4-D042-2A4A-8057-5F1BACF60250}"/>
              </a:ext>
            </a:extLst>
          </p:cNvPr>
          <p:cNvCxnSpPr>
            <a:cxnSpLocks/>
          </p:cNvCxnSpPr>
          <p:nvPr/>
        </p:nvCxnSpPr>
        <p:spPr>
          <a:xfrm flipV="1">
            <a:off x="6750121" y="4052427"/>
            <a:ext cx="1622602" cy="1928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725085" y="1576743"/>
            <a:ext cx="3403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Regressors</a:t>
            </a:r>
            <a:r>
              <a:rPr lang="en-US" dirty="0"/>
              <a:t> draw through data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806506" y="1576743"/>
            <a:ext cx="41216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Classifiers draw between data clusters</a:t>
            </a:r>
          </a:p>
        </p:txBody>
      </p:sp>
    </p:spTree>
    <p:extLst>
      <p:ext uri="{BB962C8B-B14F-4D97-AF65-F5344CB8AC3E}">
        <p14:creationId xmlns:p14="http://schemas.microsoft.com/office/powerpoint/2010/main" val="2582480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57E0C-5A20-444B-9961-DECFF85B1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contribute and make a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C91041-5C8E-EA40-B673-0BB872B78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Look for the pain</a:t>
            </a:r>
          </a:p>
          <a:p>
            <a:r>
              <a:rPr lang="en-US" dirty="0"/>
              <a:t>Look for a hole in the market</a:t>
            </a:r>
          </a:p>
          <a:p>
            <a:r>
              <a:rPr lang="en-US" dirty="0"/>
              <a:t>Erase the pain with reusable and general code</a:t>
            </a:r>
          </a:p>
          <a:p>
            <a:r>
              <a:rPr lang="en-US" dirty="0"/>
              <a:t>Learn tactics from existing successful projects:</a:t>
            </a:r>
          </a:p>
          <a:p>
            <a:pPr lvl="1"/>
            <a:r>
              <a:rPr lang="en-US" dirty="0"/>
              <a:t>good name</a:t>
            </a:r>
          </a:p>
          <a:p>
            <a:pPr lvl="1"/>
            <a:r>
              <a:rPr lang="en-US" dirty="0"/>
              <a:t>website with domain devoted to project</a:t>
            </a:r>
          </a:p>
          <a:p>
            <a:pPr lvl="1"/>
            <a:r>
              <a:rPr lang="en-US" dirty="0"/>
              <a:t>useful doc</a:t>
            </a:r>
          </a:p>
          <a:p>
            <a:pPr lvl="1"/>
            <a:r>
              <a:rPr lang="en-US" dirty="0"/>
              <a:t>API design is hard; think hard about it</a:t>
            </a:r>
          </a:p>
          <a:p>
            <a:pPr lvl="1"/>
            <a:r>
              <a:rPr lang="en-US" dirty="0"/>
              <a:t>focus on conceptual integrity, consistent style</a:t>
            </a:r>
          </a:p>
          <a:p>
            <a:pPr lvl="1"/>
            <a:r>
              <a:rPr lang="en-US" dirty="0"/>
              <a:t>use social media to your advantage</a:t>
            </a:r>
          </a:p>
        </p:txBody>
      </p:sp>
    </p:spTree>
    <p:extLst>
      <p:ext uri="{BB962C8B-B14F-4D97-AF65-F5344CB8AC3E}">
        <p14:creationId xmlns:p14="http://schemas.microsoft.com/office/powerpoint/2010/main" val="36029421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62354-30E5-0446-BECA-83AF4A3FC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“The reasonable [wo]man adapts [</a:t>
            </a:r>
            <a:r>
              <a:rPr lang="en-US" sz="4000" dirty="0" err="1"/>
              <a:t>her|him</a:t>
            </a:r>
            <a:r>
              <a:rPr lang="en-US" sz="4000" dirty="0"/>
              <a:t>]self to the world: the unreasonable one persists in trying to adapt the world to [</a:t>
            </a:r>
            <a:r>
              <a:rPr lang="en-US" sz="4000" dirty="0" err="1"/>
              <a:t>her|him</a:t>
            </a:r>
            <a:r>
              <a:rPr lang="en-US" sz="4000" dirty="0"/>
              <a:t>]self. Therefore all progress depends on the unreasonable [wo]man.”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7EA135-BF18-F741-82F8-3580BFA366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― George Bernard Shaw</a:t>
            </a:r>
          </a:p>
        </p:txBody>
      </p:sp>
    </p:spTree>
    <p:extLst>
      <p:ext uri="{BB962C8B-B14F-4D97-AF65-F5344CB8AC3E}">
        <p14:creationId xmlns:p14="http://schemas.microsoft.com/office/powerpoint/2010/main" val="32477806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Decision tree visualization article:</a:t>
            </a:r>
            <a:br>
              <a:rPr lang="en-US" dirty="0"/>
            </a:br>
            <a:r>
              <a:rPr lang="en-US" dirty="0">
                <a:hlinkClick r:id="rId2"/>
              </a:rPr>
              <a:t>https://explained.ai/decision-tree-viz/index.html</a:t>
            </a:r>
            <a:endParaRPr lang="en-US" dirty="0"/>
          </a:p>
          <a:p>
            <a:r>
              <a:rPr lang="en-US" dirty="0"/>
              <a:t>My website for deep explanations of AI-related stuff:</a:t>
            </a:r>
            <a:br>
              <a:rPr lang="en-US" dirty="0"/>
            </a:br>
            <a:r>
              <a:rPr lang="en-US" dirty="0">
                <a:hlinkClick r:id="rId3"/>
              </a:rPr>
              <a:t>https://explained.ai</a:t>
            </a:r>
            <a:endParaRPr lang="en-US" dirty="0"/>
          </a:p>
          <a:p>
            <a:r>
              <a:rPr lang="en-US" dirty="0" err="1"/>
              <a:t>fast.ai's</a:t>
            </a:r>
            <a:r>
              <a:rPr lang="en-US" dirty="0"/>
              <a:t> Introduction to Machine Learning for Coders MOOC:</a:t>
            </a:r>
            <a:br>
              <a:rPr lang="en-US" dirty="0"/>
            </a:br>
            <a:r>
              <a:rPr lang="en-US" dirty="0">
                <a:hlinkClick r:id="rId4"/>
              </a:rPr>
              <a:t>https://course.fast.ai/ml</a:t>
            </a:r>
            <a:endParaRPr lang="en-US" dirty="0">
              <a:hlinkClick r:id="rId5"/>
            </a:endParaRPr>
          </a:p>
          <a:p>
            <a:r>
              <a:rPr lang="en-US" dirty="0"/>
              <a:t>U of San Francisco’s MS Data Science program:</a:t>
            </a:r>
            <a:br>
              <a:rPr lang="en-US" dirty="0"/>
            </a:br>
            <a:r>
              <a:rPr lang="en-US" sz="2600" dirty="0">
                <a:hlinkClick r:id="rId5"/>
              </a:rPr>
              <a:t>https://www.usfca.edu/arts-sciences/graduate-programs/data-science</a:t>
            </a:r>
          </a:p>
          <a:p>
            <a:r>
              <a:rPr lang="en-US" dirty="0">
                <a:hlinkClick r:id="rId5"/>
              </a:rPr>
              <a:t>https://matplotlib.org/</a:t>
            </a:r>
            <a:endParaRPr lang="en-US" dirty="0"/>
          </a:p>
          <a:p>
            <a:r>
              <a:rPr lang="en-US" dirty="0">
                <a:hlinkClick r:id="rId6"/>
              </a:rPr>
              <a:t>http://graphviz.org/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490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models have different surfaces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491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pic>
        <p:nvPicPr>
          <p:cNvPr id="13" name="Content Placeholder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is just the decision surface(s)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765A55-EEA7-2B45-8F22-03F00490B2AD}"/>
              </a:ext>
            </a:extLst>
          </p:cNvPr>
          <p:cNvSpPr/>
          <p:nvPr/>
        </p:nvSpPr>
        <p:spPr>
          <a:xfrm>
            <a:off x="147192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FB33B17-306A-4A42-AD3E-4C968DE40F8B}"/>
              </a:ext>
            </a:extLst>
          </p:cNvPr>
          <p:cNvSpPr/>
          <p:nvPr/>
        </p:nvSpPr>
        <p:spPr>
          <a:xfrm>
            <a:off x="686790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076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250" y="1524818"/>
            <a:ext cx="7020233" cy="4680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invent a simple regressor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58529B-D25C-024E-985C-9E7A72B2F7B3}"/>
              </a:ext>
            </a:extLst>
          </p:cNvPr>
          <p:cNvCxnSpPr>
            <a:cxnSpLocks/>
          </p:cNvCxnSpPr>
          <p:nvPr/>
        </p:nvCxnSpPr>
        <p:spPr>
          <a:xfrm>
            <a:off x="3143892" y="4024952"/>
            <a:ext cx="5424755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9490862" y="1518992"/>
            <a:ext cx="2467342" cy="2492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Predict a single</a:t>
            </a:r>
          </a:p>
          <a:p>
            <a:r>
              <a:rPr lang="en-US" sz="2600" dirty="0"/>
              <a:t>constant for</a:t>
            </a:r>
          </a:p>
          <a:p>
            <a:r>
              <a:rPr lang="en-US" sz="2600" dirty="0"/>
              <a:t>entire region</a:t>
            </a:r>
          </a:p>
          <a:p>
            <a:r>
              <a:rPr lang="en-US" sz="2600" dirty="0"/>
              <a:t>(the mean)</a:t>
            </a:r>
          </a:p>
          <a:p>
            <a:endParaRPr lang="en-US" sz="2600" dirty="0"/>
          </a:p>
          <a:p>
            <a:r>
              <a:rPr lang="en-US" sz="2600" dirty="0"/>
              <a:t>MSE is high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158171" y="1518992"/>
            <a:ext cx="211307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Predict MPG</a:t>
            </a:r>
          </a:p>
          <a:p>
            <a:r>
              <a:rPr lang="en-US" sz="2600" dirty="0"/>
              <a:t>from weight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89D62C-611B-C441-8DA8-A4C0D650AC3F}"/>
              </a:ext>
            </a:extLst>
          </p:cNvPr>
          <p:cNvCxnSpPr>
            <a:cxnSpLocks/>
          </p:cNvCxnSpPr>
          <p:nvPr/>
        </p:nvCxnSpPr>
        <p:spPr>
          <a:xfrm flipV="1">
            <a:off x="9473268" y="4501631"/>
            <a:ext cx="0" cy="631923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3F00512-C41C-D249-A94F-CB117D330DFC}"/>
              </a:ext>
            </a:extLst>
          </p:cNvPr>
          <p:cNvSpPr/>
          <p:nvPr/>
        </p:nvSpPr>
        <p:spPr>
          <a:xfrm>
            <a:off x="9490862" y="4376151"/>
            <a:ext cx="206819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/>
              <a:t>Residuals from</a:t>
            </a:r>
          </a:p>
          <a:p>
            <a:r>
              <a:rPr lang="en-US" sz="2200" dirty="0"/>
              <a:t>point to region</a:t>
            </a:r>
          </a:p>
          <a:p>
            <a:r>
              <a:rPr lang="en-US" sz="2200" dirty="0"/>
              <a:t>mean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70F2BA-0C16-8D49-A016-1C1B37D754BC}"/>
              </a:ext>
            </a:extLst>
          </p:cNvPr>
          <p:cNvCxnSpPr>
            <a:cxnSpLocks/>
          </p:cNvCxnSpPr>
          <p:nvPr/>
        </p:nvCxnSpPr>
        <p:spPr>
          <a:xfrm flipV="1">
            <a:off x="5272948" y="3179135"/>
            <a:ext cx="0" cy="845817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8083879-FBF9-8C4C-873C-7386A9198E2B}"/>
              </a:ext>
            </a:extLst>
          </p:cNvPr>
          <p:cNvCxnSpPr>
            <a:cxnSpLocks/>
          </p:cNvCxnSpPr>
          <p:nvPr/>
        </p:nvCxnSpPr>
        <p:spPr>
          <a:xfrm flipV="1">
            <a:off x="5565172" y="3646969"/>
            <a:ext cx="0" cy="377983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97B02B9-99E6-8545-BCE4-23A338BB7D67}"/>
              </a:ext>
            </a:extLst>
          </p:cNvPr>
          <p:cNvCxnSpPr>
            <a:cxnSpLocks/>
          </p:cNvCxnSpPr>
          <p:nvPr/>
        </p:nvCxnSpPr>
        <p:spPr>
          <a:xfrm>
            <a:off x="5468679" y="4024952"/>
            <a:ext cx="0" cy="972350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DE20D95-FB57-6F4A-A6EF-3320D5E0D237}"/>
              </a:ext>
            </a:extLst>
          </p:cNvPr>
          <p:cNvCxnSpPr>
            <a:cxnSpLocks/>
          </p:cNvCxnSpPr>
          <p:nvPr/>
        </p:nvCxnSpPr>
        <p:spPr>
          <a:xfrm flipV="1">
            <a:off x="3452038" y="3646969"/>
            <a:ext cx="0" cy="377984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63AD4DB-717B-9346-9228-0807FF39F6B0}"/>
              </a:ext>
            </a:extLst>
          </p:cNvPr>
          <p:cNvCxnSpPr>
            <a:cxnSpLocks/>
          </p:cNvCxnSpPr>
          <p:nvPr/>
        </p:nvCxnSpPr>
        <p:spPr>
          <a:xfrm flipV="1">
            <a:off x="3735571" y="2467998"/>
            <a:ext cx="0" cy="1556954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5BE1FF1-DBAC-7A41-BE23-816E93C88E87}"/>
              </a:ext>
            </a:extLst>
          </p:cNvPr>
          <p:cNvCxnSpPr>
            <a:cxnSpLocks/>
          </p:cNvCxnSpPr>
          <p:nvPr/>
        </p:nvCxnSpPr>
        <p:spPr>
          <a:xfrm>
            <a:off x="7630632" y="4024952"/>
            <a:ext cx="0" cy="1206267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877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940845" cy="1325563"/>
          </a:xfrm>
        </p:spPr>
        <p:txBody>
          <a:bodyPr/>
          <a:lstStyle/>
          <a:p>
            <a:r>
              <a:rPr lang="en-US" dirty="0"/>
              <a:t>Improve by partitioning, using multiple lines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9490862" y="1518992"/>
            <a:ext cx="2525050" cy="2492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Can only use</a:t>
            </a:r>
          </a:p>
          <a:p>
            <a:r>
              <a:rPr lang="en-US" sz="2600" dirty="0"/>
              <a:t>horizontal lines,</a:t>
            </a:r>
          </a:p>
          <a:p>
            <a:r>
              <a:rPr lang="en-US" sz="2600" dirty="0"/>
              <a:t>but can use lots</a:t>
            </a:r>
          </a:p>
          <a:p>
            <a:endParaRPr lang="en-US" sz="2600" dirty="0"/>
          </a:p>
          <a:p>
            <a:r>
              <a:rPr lang="en-US" sz="2600" dirty="0"/>
              <a:t>Each region</a:t>
            </a:r>
          </a:p>
          <a:p>
            <a:r>
              <a:rPr lang="en-US" sz="2600" dirty="0"/>
              <a:t>predicts mean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109474" y="1518992"/>
            <a:ext cx="19623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>
                <a:solidFill>
                  <a:schemeClr val="accent2">
                    <a:lumMod val="75000"/>
                  </a:schemeClr>
                </a:solidFill>
              </a:rPr>
              <a:t>WHERE DO</a:t>
            </a:r>
          </a:p>
          <a:p>
            <a:r>
              <a:rPr lang="en-US" sz="2400" i="1" dirty="0">
                <a:solidFill>
                  <a:schemeClr val="accent2">
                    <a:lumMod val="75000"/>
                  </a:schemeClr>
                </a:solidFill>
              </a:rPr>
              <a:t>WE SPLIT??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0EABD3A-E36D-A84B-9EC4-F10777B7D5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250" y="1524818"/>
            <a:ext cx="7020233" cy="4680155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2295626-F898-C844-911F-34C5A09255EA}"/>
              </a:ext>
            </a:extLst>
          </p:cNvPr>
          <p:cNvCxnSpPr>
            <a:cxnSpLocks/>
          </p:cNvCxnSpPr>
          <p:nvPr/>
        </p:nvCxnSpPr>
        <p:spPr>
          <a:xfrm>
            <a:off x="3287731" y="2750956"/>
            <a:ext cx="452063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E2625DB-781C-A148-8C49-3A324F742366}"/>
              </a:ext>
            </a:extLst>
          </p:cNvPr>
          <p:cNvCxnSpPr>
            <a:cxnSpLocks/>
          </p:cNvCxnSpPr>
          <p:nvPr/>
        </p:nvCxnSpPr>
        <p:spPr>
          <a:xfrm>
            <a:off x="3739794" y="3139662"/>
            <a:ext cx="246579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FFAB87-7A01-AD4D-98B5-49421D8E336F}"/>
              </a:ext>
            </a:extLst>
          </p:cNvPr>
          <p:cNvCxnSpPr>
            <a:cxnSpLocks/>
          </p:cNvCxnSpPr>
          <p:nvPr/>
        </p:nvCxnSpPr>
        <p:spPr>
          <a:xfrm>
            <a:off x="6265524" y="4999286"/>
            <a:ext cx="2169559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8AA9A63-5EC3-2F4C-B3F7-359721864D69}"/>
              </a:ext>
            </a:extLst>
          </p:cNvPr>
          <p:cNvCxnSpPr>
            <a:cxnSpLocks/>
          </p:cNvCxnSpPr>
          <p:nvPr/>
        </p:nvCxnSpPr>
        <p:spPr>
          <a:xfrm>
            <a:off x="5599416" y="4660237"/>
            <a:ext cx="666108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C0BFB2E-93B5-C544-B8CD-56463067C466}"/>
              </a:ext>
            </a:extLst>
          </p:cNvPr>
          <p:cNvCxnSpPr>
            <a:cxnSpLocks/>
          </p:cNvCxnSpPr>
          <p:nvPr/>
        </p:nvCxnSpPr>
        <p:spPr>
          <a:xfrm>
            <a:off x="5322013" y="4473590"/>
            <a:ext cx="277403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26686C0-C88D-9049-9620-F2345EC44C2B}"/>
              </a:ext>
            </a:extLst>
          </p:cNvPr>
          <p:cNvCxnSpPr>
            <a:cxnSpLocks/>
          </p:cNvCxnSpPr>
          <p:nvPr/>
        </p:nvCxnSpPr>
        <p:spPr>
          <a:xfrm>
            <a:off x="4655905" y="4103720"/>
            <a:ext cx="666108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6256B3C-FA31-C647-8DA0-3A19B6749DE0}"/>
              </a:ext>
            </a:extLst>
          </p:cNvPr>
          <p:cNvCxnSpPr>
            <a:cxnSpLocks/>
          </p:cNvCxnSpPr>
          <p:nvPr/>
        </p:nvCxnSpPr>
        <p:spPr>
          <a:xfrm>
            <a:off x="4191857" y="3672206"/>
            <a:ext cx="464048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820CD24-AD0D-5B43-AAA9-8195F5C3A34A}"/>
              </a:ext>
            </a:extLst>
          </p:cNvPr>
          <p:cNvCxnSpPr>
            <a:cxnSpLocks/>
          </p:cNvCxnSpPr>
          <p:nvPr/>
        </p:nvCxnSpPr>
        <p:spPr>
          <a:xfrm>
            <a:off x="3986373" y="3394803"/>
            <a:ext cx="205484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608E2B34-27E4-0F47-91A8-3D5AAFB59C45}"/>
              </a:ext>
            </a:extLst>
          </p:cNvPr>
          <p:cNvSpPr/>
          <p:nvPr/>
        </p:nvSpPr>
        <p:spPr>
          <a:xfrm>
            <a:off x="143562" y="2349989"/>
            <a:ext cx="2589806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Find groups</a:t>
            </a:r>
          </a:p>
          <a:p>
            <a:r>
              <a:rPr lang="en-US" sz="2200" dirty="0"/>
              <a:t>of similar MPG</a:t>
            </a:r>
          </a:p>
          <a:p>
            <a:r>
              <a:rPr lang="en-US" sz="2200" dirty="0"/>
              <a:t>values, which</a:t>
            </a:r>
          </a:p>
          <a:p>
            <a:r>
              <a:rPr lang="en-US" sz="2200" dirty="0"/>
              <a:t>yields a lower</a:t>
            </a:r>
          </a:p>
          <a:p>
            <a:r>
              <a:rPr lang="en-US" sz="2200" dirty="0"/>
              <a:t>MSE</a:t>
            </a:r>
          </a:p>
        </p:txBody>
      </p:sp>
    </p:spTree>
    <p:extLst>
      <p:ext uri="{BB962C8B-B14F-4D97-AF65-F5344CB8AC3E}">
        <p14:creationId xmlns:p14="http://schemas.microsoft.com/office/powerpoint/2010/main" val="3916328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250" y="1524818"/>
            <a:ext cx="7020233" cy="46801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Strategy: find split point giving least MSE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D58529B-D25C-024E-985C-9E7A72B2F7B3}"/>
              </a:ext>
            </a:extLst>
          </p:cNvPr>
          <p:cNvCxnSpPr>
            <a:cxnSpLocks/>
          </p:cNvCxnSpPr>
          <p:nvPr/>
        </p:nvCxnSpPr>
        <p:spPr>
          <a:xfrm>
            <a:off x="3143892" y="3099920"/>
            <a:ext cx="758257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9490862" y="1518992"/>
            <a:ext cx="2355132" cy="12926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X=2000 is</a:t>
            </a:r>
          </a:p>
          <a:p>
            <a:r>
              <a:rPr lang="en-US" sz="2600" dirty="0">
                <a:solidFill>
                  <a:srgbClr val="FF0000"/>
                </a:solidFill>
              </a:rPr>
              <a:t>BAD CHOICE</a:t>
            </a:r>
            <a:r>
              <a:rPr lang="en-US" sz="2600" dirty="0"/>
              <a:t>:</a:t>
            </a:r>
          </a:p>
          <a:p>
            <a:r>
              <a:rPr lang="en-US" sz="2600" dirty="0"/>
              <a:t>MSE very high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D33740-E45F-254A-B593-2388EED89DA4}"/>
              </a:ext>
            </a:extLst>
          </p:cNvPr>
          <p:cNvSpPr/>
          <p:nvPr/>
        </p:nvSpPr>
        <p:spPr>
          <a:xfrm>
            <a:off x="296400" y="1518992"/>
            <a:ext cx="1911101" cy="24929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dirty="0"/>
              <a:t>Split region</a:t>
            </a:r>
          </a:p>
          <a:p>
            <a:r>
              <a:rPr lang="en-US" sz="2600" dirty="0"/>
              <a:t>into two</a:t>
            </a:r>
          </a:p>
          <a:p>
            <a:r>
              <a:rPr lang="en-US" sz="2600" dirty="0" err="1"/>
              <a:t>subregions</a:t>
            </a:r>
            <a:r>
              <a:rPr lang="en-US" sz="2600" dirty="0"/>
              <a:t>,</a:t>
            </a:r>
          </a:p>
          <a:p>
            <a:r>
              <a:rPr lang="en-US" sz="2600" dirty="0"/>
              <a:t>each</a:t>
            </a:r>
          </a:p>
          <a:p>
            <a:r>
              <a:rPr lang="en-US" sz="2600" dirty="0"/>
              <a:t>predicting</a:t>
            </a:r>
          </a:p>
          <a:p>
            <a:r>
              <a:rPr lang="en-US" sz="2600" dirty="0"/>
              <a:t>mean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206BE60-7C50-CE4C-90E1-8882633CA2F8}"/>
              </a:ext>
            </a:extLst>
          </p:cNvPr>
          <p:cNvCxnSpPr>
            <a:cxnSpLocks/>
          </p:cNvCxnSpPr>
          <p:nvPr/>
        </p:nvCxnSpPr>
        <p:spPr>
          <a:xfrm>
            <a:off x="3902149" y="4230515"/>
            <a:ext cx="4550735" cy="0"/>
          </a:xfrm>
          <a:prstGeom prst="line">
            <a:avLst/>
          </a:prstGeom>
          <a:ln w="31750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501FBC0-7665-8D4E-9581-9F6643A633C0}"/>
              </a:ext>
            </a:extLst>
          </p:cNvPr>
          <p:cNvCxnSpPr>
            <a:cxnSpLocks/>
          </p:cNvCxnSpPr>
          <p:nvPr/>
        </p:nvCxnSpPr>
        <p:spPr>
          <a:xfrm flipV="1">
            <a:off x="5263116" y="3179135"/>
            <a:ext cx="0" cy="1051380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3DC934A-BC31-844A-AA03-8FB68220974F}"/>
              </a:ext>
            </a:extLst>
          </p:cNvPr>
          <p:cNvCxnSpPr>
            <a:cxnSpLocks/>
          </p:cNvCxnSpPr>
          <p:nvPr/>
        </p:nvCxnSpPr>
        <p:spPr>
          <a:xfrm flipV="1">
            <a:off x="5617534" y="3934047"/>
            <a:ext cx="0" cy="296468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A5C87C-E992-BF41-83C5-1810AE869332}"/>
              </a:ext>
            </a:extLst>
          </p:cNvPr>
          <p:cNvCxnSpPr>
            <a:cxnSpLocks/>
          </p:cNvCxnSpPr>
          <p:nvPr/>
        </p:nvCxnSpPr>
        <p:spPr>
          <a:xfrm>
            <a:off x="5468679" y="4230515"/>
            <a:ext cx="0" cy="766787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8951A16-B1EB-8D43-B6C8-654EFC816193}"/>
              </a:ext>
            </a:extLst>
          </p:cNvPr>
          <p:cNvCxnSpPr>
            <a:cxnSpLocks/>
          </p:cNvCxnSpPr>
          <p:nvPr/>
        </p:nvCxnSpPr>
        <p:spPr>
          <a:xfrm>
            <a:off x="3452038" y="3099920"/>
            <a:ext cx="0" cy="419457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CE402E5-3792-7145-AF9B-DA9B35C2C849}"/>
              </a:ext>
            </a:extLst>
          </p:cNvPr>
          <p:cNvCxnSpPr>
            <a:cxnSpLocks/>
          </p:cNvCxnSpPr>
          <p:nvPr/>
        </p:nvCxnSpPr>
        <p:spPr>
          <a:xfrm flipV="1">
            <a:off x="3735571" y="2467997"/>
            <a:ext cx="0" cy="631923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3A5D244-144C-6C45-981D-085EEE979E67}"/>
              </a:ext>
            </a:extLst>
          </p:cNvPr>
          <p:cNvCxnSpPr>
            <a:cxnSpLocks/>
          </p:cNvCxnSpPr>
          <p:nvPr/>
        </p:nvCxnSpPr>
        <p:spPr>
          <a:xfrm>
            <a:off x="7630632" y="4230515"/>
            <a:ext cx="0" cy="1000704"/>
          </a:xfrm>
          <a:prstGeom prst="straightConnector1">
            <a:avLst/>
          </a:prstGeom>
          <a:ln w="22225">
            <a:solidFill>
              <a:schemeClr val="accent2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87E9F289-A0D8-7B48-A4FE-44C8F2AE8A26}"/>
              </a:ext>
            </a:extLst>
          </p:cNvPr>
          <p:cNvSpPr/>
          <p:nvPr/>
        </p:nvSpPr>
        <p:spPr>
          <a:xfrm rot="19504793">
            <a:off x="6275737" y="2575880"/>
            <a:ext cx="159691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FF0000"/>
                </a:solidFill>
              </a:rPr>
              <a:t>BOO!</a:t>
            </a:r>
          </a:p>
        </p:txBody>
      </p:sp>
      <p:sp>
        <p:nvSpPr>
          <p:cNvPr id="29" name="Triangle 28">
            <a:extLst>
              <a:ext uri="{FF2B5EF4-FFF2-40B4-BE49-F238E27FC236}">
                <a16:creationId xmlns:a16="http://schemas.microsoft.com/office/drawing/2014/main" id="{92C5B191-9FAA-6A4B-A301-E46A31BC2804}"/>
              </a:ext>
            </a:extLst>
          </p:cNvPr>
          <p:cNvSpPr/>
          <p:nvPr/>
        </p:nvSpPr>
        <p:spPr>
          <a:xfrm>
            <a:off x="3832694" y="5443104"/>
            <a:ext cx="178238" cy="167148"/>
          </a:xfrm>
          <a:prstGeom prst="triangle">
            <a:avLst/>
          </a:prstGeom>
          <a:solidFill>
            <a:srgbClr val="E475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329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2181</TotalTime>
  <Words>1240</Words>
  <Application>Microsoft Macintosh PowerPoint</Application>
  <PresentationFormat>Widescreen</PresentationFormat>
  <Paragraphs>273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Mangal</vt:lpstr>
      <vt:lpstr>Monaco</vt:lpstr>
      <vt:lpstr>Office Theme</vt:lpstr>
      <vt:lpstr>The visual interpretation of decision trees</vt:lpstr>
      <vt:lpstr>Topics</vt:lpstr>
      <vt:lpstr>Decision trees</vt:lpstr>
      <vt:lpstr>Regression versus classification</vt:lpstr>
      <vt:lpstr>Different models have different surfaces</vt:lpstr>
      <vt:lpstr>Model is just the decision surface(s)</vt:lpstr>
      <vt:lpstr>Let’s invent a simple regressor</vt:lpstr>
      <vt:lpstr>Improve by partitioning, using multiple lines</vt:lpstr>
      <vt:lpstr>Strategy: find split point giving least MSE</vt:lpstr>
      <vt:lpstr>Strategy: find split point giving least MSE</vt:lpstr>
      <vt:lpstr>A split exists that gives min MSE for region</vt:lpstr>
      <vt:lpstr>Now split those 2 regions into 4 regions</vt:lpstr>
      <vt:lpstr>Model Training (1 feature, 1 target case)</vt:lpstr>
      <vt:lpstr>Model implementation</vt:lpstr>
      <vt:lpstr>Factor split comparisons for efficiency</vt:lpstr>
      <vt:lpstr>Represent nested conditionals as regression decision tree</vt:lpstr>
      <vt:lpstr>Classifiers split feature space too</vt:lpstr>
      <vt:lpstr>Improve predictions: Use 2 features and split 2D feature space into regions</vt:lpstr>
      <vt:lpstr>We can also split regressor 2D feature space into regions to improve accuracy</vt:lpstr>
      <vt:lpstr>Visualizing the key elements</vt:lpstr>
      <vt:lpstr>1D feature space vs sklearn regressor tree</vt:lpstr>
      <vt:lpstr>1D feature space vs dtreeviz decision tree</vt:lpstr>
      <vt:lpstr>2D feature space vs sklearn classifier tree</vt:lpstr>
      <vt:lpstr>2D feature space vs dtreeviz decision tree</vt:lpstr>
      <vt:lpstr>Option: dtreeviz decision tree (strip plot nodes)</vt:lpstr>
      <vt:lpstr>Test vector interpretation</vt:lpstr>
      <vt:lpstr>1D, 2D classifier feature space</vt:lpstr>
      <vt:lpstr>2D regressor feature space (heatmap, 3D)</vt:lpstr>
      <vt:lpstr>Plain layout for large trees</vt:lpstr>
      <vt:lpstr>Details matter</vt:lpstr>
      <vt:lpstr>What we tried and rejected</vt:lpstr>
      <vt:lpstr>Tried various regression leaf types</vt:lpstr>
      <vt:lpstr>Implementation overview</vt:lpstr>
      <vt:lpstr>Generating high-quality graphics (SVG) </vt:lpstr>
      <vt:lpstr>How to lead a fulfilling life by being dissatisfied</vt:lpstr>
      <vt:lpstr>Be dissatisfied</vt:lpstr>
      <vt:lpstr>Be tenacious</vt:lpstr>
      <vt:lpstr>Be courageous</vt:lpstr>
      <vt:lpstr>Be a finisher</vt:lpstr>
      <vt:lpstr>How to contribute and make a difference</vt:lpstr>
      <vt:lpstr>“The reasonable [wo]man adapts [her|him]self to the world: the unreasonable one persists in trying to adapt the world to [her|him]self. Therefore all progress depends on the unreasonable [wo]man.”</vt:lpstr>
      <vt:lpstr>Resources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171</cp:revision>
  <dcterms:created xsi:type="dcterms:W3CDTF">2018-11-14T19:16:17Z</dcterms:created>
  <dcterms:modified xsi:type="dcterms:W3CDTF">2018-11-28T21:43:47Z</dcterms:modified>
</cp:coreProperties>
</file>

<file path=docProps/thumbnail.jpeg>
</file>